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64" r:id="rId2"/>
  </p:sldMasterIdLst>
  <p:sldIdLst>
    <p:sldId id="288" r:id="rId3"/>
    <p:sldId id="357" r:id="rId4"/>
    <p:sldId id="325" r:id="rId5"/>
    <p:sldId id="303" r:id="rId6"/>
    <p:sldId id="306" r:id="rId7"/>
    <p:sldId id="307" r:id="rId8"/>
    <p:sldId id="308" r:id="rId9"/>
    <p:sldId id="312" r:id="rId10"/>
    <p:sldId id="330" r:id="rId11"/>
    <p:sldId id="323" r:id="rId12"/>
    <p:sldId id="353" r:id="rId13"/>
    <p:sldId id="356" r:id="rId14"/>
    <p:sldId id="334" r:id="rId15"/>
    <p:sldId id="336" r:id="rId16"/>
    <p:sldId id="338" r:id="rId17"/>
    <p:sldId id="348" r:id="rId18"/>
    <p:sldId id="351" r:id="rId19"/>
    <p:sldId id="318" r:id="rId20"/>
    <p:sldId id="358" r:id="rId21"/>
    <p:sldId id="359" r:id="rId22"/>
    <p:sldId id="365" r:id="rId23"/>
    <p:sldId id="363"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ly A. Reedy" initials="HAR" lastIdx="2" clrIdx="0">
    <p:extLst>
      <p:ext uri="{19B8F6BF-5375-455C-9EA6-DF929625EA0E}">
        <p15:presenceInfo xmlns:p15="http://schemas.microsoft.com/office/powerpoint/2012/main" userId="S-1-5-21-2331076958-619777742-3496425368-26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6" y="6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30548" y="2023961"/>
            <a:ext cx="10972800" cy="1143000"/>
          </a:xfrm>
          <a:prstGeom prst="rect">
            <a:avLst/>
          </a:prstGeom>
        </p:spPr>
        <p:txBody>
          <a:bodyPr vert="horz" lIns="91440" tIns="45720" rIns="91440" bIns="45720" rtlCol="0" anchor="ctr">
            <a:normAutofit/>
          </a:bodyPr>
          <a:lstStyle>
            <a:lvl1pPr>
              <a:defRPr b="1" i="0">
                <a:solidFill>
                  <a:schemeClr val="tx2">
                    <a:lumMod val="50000"/>
                    <a:lumOff val="50000"/>
                  </a:schemeClr>
                </a:solidFill>
              </a:defRPr>
            </a:lvl1pPr>
          </a:lstStyle>
          <a:p>
            <a:r>
              <a:rPr lang="en-US" dirty="0"/>
              <a:t>Click to edit Master title style</a:t>
            </a:r>
          </a:p>
        </p:txBody>
      </p:sp>
      <p:sp>
        <p:nvSpPr>
          <p:cNvPr id="9" name="TextBox 8"/>
          <p:cNvSpPr txBox="1"/>
          <p:nvPr userDrawn="1"/>
        </p:nvSpPr>
        <p:spPr>
          <a:xfrm>
            <a:off x="-78333" y="0"/>
            <a:ext cx="12283880" cy="457200"/>
          </a:xfrm>
          <a:prstGeom prst="rect">
            <a:avLst/>
          </a:prstGeom>
          <a:solidFill>
            <a:schemeClr val="tx1">
              <a:lumMod val="75000"/>
              <a:lumOff val="25000"/>
            </a:schemeClr>
          </a:solidFill>
        </p:spPr>
        <p:txBody>
          <a:bodyPr wrap="square" rtlCol="0">
            <a:spAutoFit/>
          </a:bodyPr>
          <a:lstStyle/>
          <a:p>
            <a:endParaRPr lang="en-US" sz="1800" dirty="0"/>
          </a:p>
        </p:txBody>
      </p:sp>
      <p:pic>
        <p:nvPicPr>
          <p:cNvPr id="10" name="Picture 9" descr="Background 1-4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8546" y="4781890"/>
            <a:ext cx="12469091" cy="2167550"/>
          </a:xfrm>
          <a:prstGeom prst="rect">
            <a:avLst/>
          </a:prstGeom>
        </p:spPr>
      </p:pic>
      <p:pic>
        <p:nvPicPr>
          <p:cNvPr id="11" name="Picture 10"/>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095181" y="5220746"/>
            <a:ext cx="6001635" cy="987069"/>
          </a:xfrm>
          <a:prstGeom prst="rect">
            <a:avLst/>
          </a:prstGeom>
        </p:spPr>
      </p:pic>
      <p:cxnSp>
        <p:nvCxnSpPr>
          <p:cNvPr id="12" name="Straight Connector 11"/>
          <p:cNvCxnSpPr/>
          <p:nvPr userDrawn="1"/>
        </p:nvCxnSpPr>
        <p:spPr>
          <a:xfrm>
            <a:off x="-296702" y="4781890"/>
            <a:ext cx="12801600" cy="0"/>
          </a:xfrm>
          <a:prstGeom prst="line">
            <a:avLst/>
          </a:prstGeom>
          <a:ln w="57150"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03459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730548" y="1471341"/>
            <a:ext cx="10972800" cy="1143000"/>
          </a:xfrm>
          <a:prstGeom prst="rect">
            <a:avLst/>
          </a:prstGeom>
        </p:spPr>
        <p:txBody>
          <a:bodyPr vert="horz" lIns="91440" tIns="45720" rIns="91440" bIns="45720" rtlCol="0" anchor="ctr">
            <a:normAutofit/>
          </a:bodyPr>
          <a:lstStyle>
            <a:lvl1pPr>
              <a:defRPr b="1" i="0">
                <a:solidFill>
                  <a:schemeClr val="tx2">
                    <a:lumMod val="50000"/>
                    <a:lumOff val="50000"/>
                  </a:schemeClr>
                </a:solidFill>
              </a:defRPr>
            </a:lvl1pPr>
          </a:lstStyle>
          <a:p>
            <a:r>
              <a:rPr lang="en-US" dirty="0"/>
              <a:t>Click to edit Master title style</a:t>
            </a:r>
          </a:p>
        </p:txBody>
      </p:sp>
      <p:pic>
        <p:nvPicPr>
          <p:cNvPr id="10" name="Picture 9" descr="Background 1-4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8546" y="4781890"/>
            <a:ext cx="12469091" cy="2167550"/>
          </a:xfrm>
          <a:prstGeom prst="rect">
            <a:avLst/>
          </a:prstGeom>
        </p:spPr>
      </p:pic>
      <p:pic>
        <p:nvPicPr>
          <p:cNvPr id="11" name="Picture 10"/>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095181" y="5220746"/>
            <a:ext cx="6001635" cy="987069"/>
          </a:xfrm>
          <a:prstGeom prst="rect">
            <a:avLst/>
          </a:prstGeom>
        </p:spPr>
      </p:pic>
      <p:cxnSp>
        <p:nvCxnSpPr>
          <p:cNvPr id="12" name="Straight Connector 11"/>
          <p:cNvCxnSpPr/>
          <p:nvPr userDrawn="1"/>
        </p:nvCxnSpPr>
        <p:spPr>
          <a:xfrm>
            <a:off x="-296702" y="4781890"/>
            <a:ext cx="12801600" cy="0"/>
          </a:xfrm>
          <a:prstGeom prst="line">
            <a:avLst/>
          </a:prstGeom>
          <a:ln w="57150"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19805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0" name="Text Placeholder 2"/>
          <p:cNvSpPr>
            <a:spLocks noGrp="1"/>
          </p:cNvSpPr>
          <p:nvPr>
            <p:ph type="body" sz="quarter" idx="13"/>
          </p:nvPr>
        </p:nvSpPr>
        <p:spPr>
          <a:xfrm>
            <a:off x="609600" y="1301316"/>
            <a:ext cx="10868456" cy="2837592"/>
          </a:xfrm>
        </p:spPr>
        <p:txBody>
          <a:bodyPr/>
          <a:lstStyle>
            <a:lvl1pPr>
              <a:defRPr b="1" i="0">
                <a:solidFill>
                  <a:schemeClr val="tx2">
                    <a:lumMod val="50000"/>
                    <a:lumOff val="50000"/>
                  </a:schemeClr>
                </a:solidFill>
              </a:defRPr>
            </a:lvl1pPr>
            <a:lvl2pPr>
              <a:defRPr>
                <a:solidFill>
                  <a:schemeClr val="tx2">
                    <a:lumMod val="50000"/>
                    <a:lumOff val="50000"/>
                  </a:schemeClr>
                </a:solidFill>
              </a:defRPr>
            </a:lvl2pPr>
            <a:lvl3pPr>
              <a:defRPr>
                <a:solidFill>
                  <a:schemeClr val="tx2">
                    <a:lumMod val="50000"/>
                    <a:lumOff val="50000"/>
                  </a:schemeClr>
                </a:solidFill>
              </a:defRPr>
            </a:lvl3pPr>
            <a:lvl4pPr>
              <a:defRPr>
                <a:solidFill>
                  <a:schemeClr val="tx2">
                    <a:lumMod val="50000"/>
                    <a:lumOff val="50000"/>
                  </a:schemeClr>
                </a:solidFill>
              </a:defRPr>
            </a:lvl4pPr>
            <a:lvl5pPr>
              <a:defRPr>
                <a:solidFill>
                  <a:schemeClr val="tx2">
                    <a:lumMod val="50000"/>
                    <a:lumOff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p:cNvSpPr txBox="1"/>
          <p:nvPr userDrawn="1"/>
        </p:nvSpPr>
        <p:spPr>
          <a:xfrm>
            <a:off x="-165639" y="1"/>
            <a:ext cx="12469091" cy="640080"/>
          </a:xfrm>
          <a:prstGeom prst="rect">
            <a:avLst/>
          </a:prstGeom>
          <a:solidFill>
            <a:schemeClr val="tx1">
              <a:lumMod val="75000"/>
              <a:lumOff val="25000"/>
            </a:schemeClr>
          </a:solidFill>
          <a:effectLst>
            <a:outerShdw blurRad="50800" dist="38100" dir="2700000" algn="tl" rotWithShape="0">
              <a:srgbClr val="000000">
                <a:alpha val="43000"/>
              </a:srgbClr>
            </a:outerShdw>
          </a:effectLst>
        </p:spPr>
        <p:txBody>
          <a:bodyPr wrap="square" rtlCol="0">
            <a:spAutoFit/>
          </a:bodyPr>
          <a:lstStyle/>
          <a:p>
            <a:endParaRPr lang="en-US" sz="1800" dirty="0"/>
          </a:p>
        </p:txBody>
      </p:sp>
      <p:sp>
        <p:nvSpPr>
          <p:cNvPr id="17" name="Title Placeholder 1"/>
          <p:cNvSpPr>
            <a:spLocks noGrp="1"/>
          </p:cNvSpPr>
          <p:nvPr>
            <p:ph type="title"/>
          </p:nvPr>
        </p:nvSpPr>
        <p:spPr>
          <a:xfrm>
            <a:off x="505256" y="-90707"/>
            <a:ext cx="10972800" cy="1143000"/>
          </a:xfrm>
          <a:prstGeom prst="rect">
            <a:avLst/>
          </a:prstGeom>
        </p:spPr>
        <p:txBody>
          <a:bodyPr vert="horz" lIns="91440" tIns="45720" rIns="91440" bIns="45720" rtlCol="0" anchor="ctr">
            <a:normAutofit/>
          </a:bodyPr>
          <a:lstStyle>
            <a:lvl1pPr algn="l">
              <a:defRPr sz="2000" b="1" i="0">
                <a:solidFill>
                  <a:schemeClr val="bg1"/>
                </a:solidFill>
              </a:defRPr>
            </a:lvl1pPr>
          </a:lstStyle>
          <a:p>
            <a:r>
              <a:rPr lang="en-US" dirty="0"/>
              <a:t>Click to edit Master title style</a:t>
            </a:r>
          </a:p>
        </p:txBody>
      </p:sp>
      <p:pic>
        <p:nvPicPr>
          <p:cNvPr id="7" name="Picture 6" descr="Background 1-4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639" y="6187117"/>
            <a:ext cx="12469091" cy="772483"/>
          </a:xfrm>
          <a:prstGeom prst="rect">
            <a:avLst/>
          </a:prstGeom>
        </p:spPr>
      </p:pic>
      <p:pic>
        <p:nvPicPr>
          <p:cNvPr id="12" name="Picture 11"/>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57495" y="6380541"/>
            <a:ext cx="1724039" cy="283547"/>
          </a:xfrm>
          <a:prstGeom prst="rect">
            <a:avLst/>
          </a:prstGeom>
        </p:spPr>
      </p:pic>
      <p:cxnSp>
        <p:nvCxnSpPr>
          <p:cNvPr id="11" name="Straight Connector 10"/>
          <p:cNvCxnSpPr/>
          <p:nvPr userDrawn="1"/>
        </p:nvCxnSpPr>
        <p:spPr>
          <a:xfrm>
            <a:off x="-337551" y="6143330"/>
            <a:ext cx="12801600" cy="0"/>
          </a:xfrm>
          <a:prstGeom prst="line">
            <a:avLst/>
          </a:prstGeom>
          <a:ln w="57150"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27764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a:xfrm>
            <a:off x="842927" y="2310588"/>
            <a:ext cx="10972800" cy="1143000"/>
          </a:xfrm>
          <a:prstGeom prst="rect">
            <a:avLst/>
          </a:prstGeom>
        </p:spPr>
        <p:txBody>
          <a:bodyPr vert="horz" lIns="91440" tIns="45720" rIns="91440" bIns="45720" rtlCol="0" anchor="ctr">
            <a:normAutofit/>
          </a:bodyPr>
          <a:lstStyle>
            <a:lvl1pPr>
              <a:defRPr b="0" i="0" baseline="0">
                <a:solidFill>
                  <a:schemeClr val="tx2">
                    <a:lumMod val="50000"/>
                    <a:lumOff val="50000"/>
                  </a:schemeClr>
                </a:solidFill>
              </a:defRPr>
            </a:lvl1pPr>
          </a:lstStyle>
          <a:p>
            <a:r>
              <a:rPr lang="en-US" dirty="0"/>
              <a:t>Add content</a:t>
            </a:r>
          </a:p>
        </p:txBody>
      </p:sp>
      <p:sp>
        <p:nvSpPr>
          <p:cNvPr id="6" name="TextBox 5"/>
          <p:cNvSpPr txBox="1"/>
          <p:nvPr userDrawn="1"/>
        </p:nvSpPr>
        <p:spPr>
          <a:xfrm>
            <a:off x="0" y="2"/>
            <a:ext cx="12330547" cy="457200"/>
          </a:xfrm>
          <a:prstGeom prst="rect">
            <a:avLst/>
          </a:prstGeom>
          <a:solidFill>
            <a:schemeClr val="tx1">
              <a:lumMod val="75000"/>
              <a:lumOff val="25000"/>
            </a:schemeClr>
          </a:solidFill>
          <a:effectLst>
            <a:outerShdw blurRad="50800" dist="38100" dir="2700000" algn="tl" rotWithShape="0">
              <a:srgbClr val="000000">
                <a:alpha val="43000"/>
              </a:srgbClr>
            </a:outerShdw>
          </a:effectLst>
        </p:spPr>
        <p:txBody>
          <a:bodyPr wrap="square" rtlCol="0">
            <a:spAutoFit/>
          </a:bodyPr>
          <a:lstStyle/>
          <a:p>
            <a:endParaRPr lang="en-US" sz="1800" dirty="0"/>
          </a:p>
        </p:txBody>
      </p:sp>
      <p:pic>
        <p:nvPicPr>
          <p:cNvPr id="7" name="Picture 6" descr="Background 1-4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639" y="6143330"/>
            <a:ext cx="12469091" cy="816270"/>
          </a:xfrm>
          <a:prstGeom prst="rect">
            <a:avLst/>
          </a:prstGeom>
        </p:spPr>
      </p:pic>
      <p:pic>
        <p:nvPicPr>
          <p:cNvPr id="12" name="Picture 11"/>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57495" y="6380541"/>
            <a:ext cx="1724039" cy="283547"/>
          </a:xfrm>
          <a:prstGeom prst="rect">
            <a:avLst/>
          </a:prstGeom>
        </p:spPr>
      </p:pic>
      <p:cxnSp>
        <p:nvCxnSpPr>
          <p:cNvPr id="11" name="Straight Connector 10"/>
          <p:cNvCxnSpPr/>
          <p:nvPr userDrawn="1"/>
        </p:nvCxnSpPr>
        <p:spPr>
          <a:xfrm>
            <a:off x="-337551" y="6143330"/>
            <a:ext cx="12801600" cy="0"/>
          </a:xfrm>
          <a:prstGeom prst="line">
            <a:avLst/>
          </a:prstGeom>
          <a:ln w="57150"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7782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pic>
        <p:nvPicPr>
          <p:cNvPr id="6" name="Picture 5" descr="Background 1-4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639" y="6126062"/>
            <a:ext cx="12469091" cy="772483"/>
          </a:xfrm>
          <a:prstGeom prst="rect">
            <a:avLst/>
          </a:prstGeom>
        </p:spPr>
      </p:pic>
      <p:pic>
        <p:nvPicPr>
          <p:cNvPr id="12" name="Picture 11"/>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57495" y="6380541"/>
            <a:ext cx="1724039" cy="283547"/>
          </a:xfrm>
          <a:prstGeom prst="rect">
            <a:avLst/>
          </a:prstGeom>
        </p:spPr>
      </p:pic>
      <p:cxnSp>
        <p:nvCxnSpPr>
          <p:cNvPr id="4" name="Straight Connector 3"/>
          <p:cNvCxnSpPr/>
          <p:nvPr userDrawn="1"/>
        </p:nvCxnSpPr>
        <p:spPr>
          <a:xfrm>
            <a:off x="-337551" y="6143330"/>
            <a:ext cx="12801600" cy="0"/>
          </a:xfrm>
          <a:prstGeom prst="line">
            <a:avLst/>
          </a:prstGeom>
          <a:ln w="57150"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990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pic>
        <p:nvPicPr>
          <p:cNvPr id="6" name="Picture 5" descr="Background 1-4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639" y="6126062"/>
            <a:ext cx="12469091" cy="772483"/>
          </a:xfrm>
          <a:prstGeom prst="rect">
            <a:avLst/>
          </a:prstGeom>
        </p:spPr>
      </p:pic>
      <p:pic>
        <p:nvPicPr>
          <p:cNvPr id="12" name="Picture 11"/>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57495" y="6380541"/>
            <a:ext cx="1724039" cy="283547"/>
          </a:xfrm>
          <a:prstGeom prst="rect">
            <a:avLst/>
          </a:prstGeom>
        </p:spPr>
      </p:pic>
      <p:cxnSp>
        <p:nvCxnSpPr>
          <p:cNvPr id="4" name="Straight Connector 3"/>
          <p:cNvCxnSpPr/>
          <p:nvPr userDrawn="1"/>
        </p:nvCxnSpPr>
        <p:spPr>
          <a:xfrm>
            <a:off x="-337551" y="6143330"/>
            <a:ext cx="12801600" cy="0"/>
          </a:xfrm>
          <a:prstGeom prst="line">
            <a:avLst/>
          </a:prstGeom>
          <a:ln w="57150" cmpd="sng">
            <a:solidFill>
              <a:schemeClr val="bg1"/>
            </a:solidFill>
          </a:ln>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userDrawn="1"/>
        </p:nvCxnSpPr>
        <p:spPr>
          <a:xfrm>
            <a:off x="1524000" y="1167185"/>
            <a:ext cx="9144000" cy="0"/>
          </a:xfrm>
          <a:prstGeom prst="line">
            <a:avLst/>
          </a:prstGeom>
          <a:ln w="57150" cmpd="sng">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
        <p:nvSpPr>
          <p:cNvPr id="7" name="TextBox 6"/>
          <p:cNvSpPr txBox="1"/>
          <p:nvPr userDrawn="1"/>
        </p:nvSpPr>
        <p:spPr>
          <a:xfrm>
            <a:off x="1524002" y="557861"/>
            <a:ext cx="9143998" cy="584776"/>
          </a:xfrm>
          <a:prstGeom prst="rect">
            <a:avLst/>
          </a:prstGeom>
          <a:noFill/>
        </p:spPr>
        <p:txBody>
          <a:bodyPr wrap="square" rtlCol="0">
            <a:spAutoFit/>
          </a:bodyPr>
          <a:lstStyle/>
          <a:p>
            <a:pPr algn="ctr"/>
            <a:r>
              <a:rPr lang="en-US" sz="3200" b="1" dirty="0">
                <a:solidFill>
                  <a:schemeClr val="tx1">
                    <a:lumMod val="50000"/>
                    <a:lumOff val="50000"/>
                  </a:schemeClr>
                </a:solidFill>
                <a:latin typeface="Arial"/>
                <a:cs typeface="Arial"/>
              </a:rPr>
              <a:t>Header</a:t>
            </a:r>
            <a:endParaRPr lang="en-US" dirty="0">
              <a:solidFill>
                <a:schemeClr val="tx1">
                  <a:lumMod val="50000"/>
                  <a:lumOff val="50000"/>
                </a:schemeClr>
              </a:solidFill>
              <a:latin typeface="Arial"/>
              <a:cs typeface="Arial"/>
            </a:endParaRPr>
          </a:p>
        </p:txBody>
      </p:sp>
    </p:spTree>
    <p:extLst>
      <p:ext uri="{BB962C8B-B14F-4D97-AF65-F5344CB8AC3E}">
        <p14:creationId xmlns:p14="http://schemas.microsoft.com/office/powerpoint/2010/main" val="3712242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6" name="TextBox 5"/>
          <p:cNvSpPr txBox="1"/>
          <p:nvPr userDrawn="1"/>
        </p:nvSpPr>
        <p:spPr>
          <a:xfrm>
            <a:off x="0" y="2"/>
            <a:ext cx="12330547" cy="457200"/>
          </a:xfrm>
          <a:prstGeom prst="rect">
            <a:avLst/>
          </a:prstGeom>
          <a:solidFill>
            <a:schemeClr val="tx1">
              <a:lumMod val="75000"/>
              <a:lumOff val="25000"/>
            </a:schemeClr>
          </a:solidFill>
          <a:effectLst>
            <a:outerShdw blurRad="50800" dist="38100" dir="2700000" algn="tl" rotWithShape="0">
              <a:srgbClr val="000000">
                <a:alpha val="43000"/>
              </a:srgbClr>
            </a:outerShdw>
          </a:effectLst>
        </p:spPr>
        <p:txBody>
          <a:bodyPr wrap="square" rtlCol="0">
            <a:spAutoFit/>
          </a:bodyPr>
          <a:lstStyle/>
          <a:p>
            <a:endParaRPr lang="en-US" sz="1800" dirty="0"/>
          </a:p>
        </p:txBody>
      </p:sp>
      <p:pic>
        <p:nvPicPr>
          <p:cNvPr id="7" name="Picture 6" descr="Background 1-4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639" y="6143330"/>
            <a:ext cx="12469091" cy="816270"/>
          </a:xfrm>
          <a:prstGeom prst="rect">
            <a:avLst/>
          </a:prstGeom>
        </p:spPr>
      </p:pic>
      <p:pic>
        <p:nvPicPr>
          <p:cNvPr id="13" name="Picture 12"/>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857495" y="6380541"/>
            <a:ext cx="1724039" cy="283547"/>
          </a:xfrm>
          <a:prstGeom prst="rect">
            <a:avLst/>
          </a:prstGeom>
        </p:spPr>
      </p:pic>
      <p:cxnSp>
        <p:nvCxnSpPr>
          <p:cNvPr id="9" name="Straight Connector 8"/>
          <p:cNvCxnSpPr/>
          <p:nvPr userDrawn="1"/>
        </p:nvCxnSpPr>
        <p:spPr>
          <a:xfrm>
            <a:off x="-337551" y="6143330"/>
            <a:ext cx="12801600" cy="0"/>
          </a:xfrm>
          <a:prstGeom prst="line">
            <a:avLst/>
          </a:prstGeom>
          <a:ln w="57150"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25810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efaul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09B1D-7F15-EB41-84E2-A2346E74E607}"/>
              </a:ext>
            </a:extLst>
          </p:cNvPr>
          <p:cNvSpPr>
            <a:spLocks noGrp="1"/>
          </p:cNvSpPr>
          <p:nvPr>
            <p:ph type="title" hasCustomPrompt="1"/>
          </p:nvPr>
        </p:nvSpPr>
        <p:spPr>
          <a:xfrm>
            <a:off x="2986695" y="264305"/>
            <a:ext cx="6221506" cy="562168"/>
          </a:xfrm>
          <a:ln>
            <a:noFill/>
          </a:ln>
        </p:spPr>
        <p:txBody>
          <a:bodyPr>
            <a:normAutofit/>
          </a:bodyPr>
          <a:lstStyle>
            <a:lvl1pPr algn="ctr">
              <a:defRPr sz="3600">
                <a:solidFill>
                  <a:srgbClr val="0058A4"/>
                </a:solidFill>
                <a:latin typeface="Rockwell" panose="02060603020205020403" pitchFamily="18" charset="77"/>
              </a:defRPr>
            </a:lvl1pPr>
          </a:lstStyle>
          <a:p>
            <a:r>
              <a:rPr lang="en-US" dirty="0"/>
              <a:t>TITLE</a:t>
            </a:r>
          </a:p>
        </p:txBody>
      </p:sp>
      <p:sp>
        <p:nvSpPr>
          <p:cNvPr id="3" name="Content Placeholder 2">
            <a:extLst>
              <a:ext uri="{FF2B5EF4-FFF2-40B4-BE49-F238E27FC236}">
                <a16:creationId xmlns:a16="http://schemas.microsoft.com/office/drawing/2014/main" id="{7ACC4D13-402D-ED47-AF34-851688706D8D}"/>
              </a:ext>
            </a:extLst>
          </p:cNvPr>
          <p:cNvSpPr>
            <a:spLocks noGrp="1"/>
          </p:cNvSpPr>
          <p:nvPr>
            <p:ph idx="1" hasCustomPrompt="1"/>
          </p:nvPr>
        </p:nvSpPr>
        <p:spPr>
          <a:xfrm>
            <a:off x="838200" y="1612525"/>
            <a:ext cx="10515600" cy="4532781"/>
          </a:xfrm>
        </p:spPr>
        <p:txBody>
          <a:bodyPr>
            <a:normAutofit/>
          </a:bodyPr>
          <a:lstStyle>
            <a:lvl1pPr>
              <a:defRPr sz="2800">
                <a:solidFill>
                  <a:srgbClr val="00C0F1"/>
                </a:solidFill>
              </a:defRPr>
            </a:lvl1pPr>
            <a:lvl2pPr>
              <a:defRPr sz="2800">
                <a:solidFill>
                  <a:schemeClr val="tx1">
                    <a:lumMod val="50000"/>
                    <a:lumOff val="50000"/>
                  </a:schemeClr>
                </a:solidFill>
              </a:defRPr>
            </a:lvl2pPr>
            <a:lvl3pPr>
              <a:defRPr sz="2800">
                <a:solidFill>
                  <a:schemeClr val="tx1">
                    <a:lumMod val="50000"/>
                    <a:lumOff val="50000"/>
                  </a:schemeClr>
                </a:solidFill>
              </a:defRPr>
            </a:lvl3pPr>
            <a:lvl4pPr>
              <a:defRPr sz="2800">
                <a:solidFill>
                  <a:schemeClr val="tx1">
                    <a:lumMod val="50000"/>
                    <a:lumOff val="50000"/>
                  </a:schemeClr>
                </a:solidFill>
              </a:defRPr>
            </a:lvl4pPr>
            <a:lvl5pPr>
              <a:defRPr sz="2800">
                <a:solidFill>
                  <a:schemeClr val="tx1">
                    <a:lumMod val="50000"/>
                    <a:lumOff val="50000"/>
                  </a:schemeClr>
                </a:solidFill>
              </a:defRPr>
            </a:lvl5pPr>
          </a:lstStyle>
          <a:p>
            <a:pPr lvl="0"/>
            <a:r>
              <a:rPr lang="en-US" dirty="0"/>
              <a:t>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11">
            <a:extLst>
              <a:ext uri="{FF2B5EF4-FFF2-40B4-BE49-F238E27FC236}">
                <a16:creationId xmlns:a16="http://schemas.microsoft.com/office/drawing/2014/main" id="{1B0B9CC5-E39E-FA4A-AAC7-4ED1F62FBD0E}"/>
              </a:ext>
            </a:extLst>
          </p:cNvPr>
          <p:cNvSpPr>
            <a:spLocks noGrp="1"/>
          </p:cNvSpPr>
          <p:nvPr>
            <p:ph type="body" sz="quarter" idx="10" hasCustomPrompt="1"/>
          </p:nvPr>
        </p:nvSpPr>
        <p:spPr>
          <a:xfrm>
            <a:off x="2986695" y="987396"/>
            <a:ext cx="6221506" cy="451260"/>
          </a:xfrm>
        </p:spPr>
        <p:txBody>
          <a:bodyPr>
            <a:normAutofit/>
          </a:bodyPr>
          <a:lstStyle>
            <a:lvl1pPr marL="0" indent="0" algn="ctr">
              <a:buNone/>
              <a:defRPr sz="2400" spc="600"/>
            </a:lvl1pPr>
          </a:lstStyle>
          <a:p>
            <a:pPr lvl="0"/>
            <a:r>
              <a:rPr lang="en-US" dirty="0"/>
              <a:t>SUBTITLE</a:t>
            </a:r>
          </a:p>
        </p:txBody>
      </p:sp>
    </p:spTree>
    <p:extLst>
      <p:ext uri="{BB962C8B-B14F-4D97-AF65-F5344CB8AC3E}">
        <p14:creationId xmlns:p14="http://schemas.microsoft.com/office/powerpoint/2010/main" val="2907289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081BC-73C7-7243-A216-4F6DE7D63EBC}" type="datetimeFigureOut">
              <a:rPr lang="en-US" smtClean="0"/>
              <a:t>8/21/2023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8EEAF-EAC7-0E40-95AE-3BA1D8608249}" type="slidenum">
              <a:rPr lang="en-US" smtClean="0"/>
              <a:t>‹#›</a:t>
            </a:fld>
            <a:endParaRPr lang="en-US" dirty="0"/>
          </a:p>
        </p:txBody>
      </p:sp>
    </p:spTree>
    <p:extLst>
      <p:ext uri="{BB962C8B-B14F-4D97-AF65-F5344CB8AC3E}">
        <p14:creationId xmlns:p14="http://schemas.microsoft.com/office/powerpoint/2010/main" val="1361150363"/>
      </p:ext>
    </p:extLst>
  </p:cSld>
  <p:clrMap bg1="lt1" tx1="dk1" bg2="lt2" tx2="dk2" accent1="accent1" accent2="accent2" accent3="accent3" accent4="accent4" accent5="accent5" accent6="accent6" hlink="hlink" folHlink="folHlink"/>
  <p:sldLayoutIdLst>
    <p:sldLayoutId id="2147483671" r:id="rId1"/>
    <p:sldLayoutId id="2147483665" r:id="rId2"/>
    <p:sldLayoutId id="2147483666" r:id="rId3"/>
    <p:sldLayoutId id="2147483667" r:id="rId4"/>
    <p:sldLayoutId id="2147483672" r:id="rId5"/>
    <p:sldLayoutId id="2147483669" r:id="rId6"/>
    <p:sldLayoutId id="2147483670"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8BD523-D45A-BD46-AE36-C327678D1773}"/>
              </a:ext>
            </a:extLst>
          </p:cNvPr>
          <p:cNvSpPr>
            <a:spLocks noGrp="1"/>
          </p:cNvSpPr>
          <p:nvPr>
            <p:ph type="title"/>
          </p:nvPr>
        </p:nvSpPr>
        <p:spPr>
          <a:xfrm>
            <a:off x="838200" y="610159"/>
            <a:ext cx="10515600" cy="361016"/>
          </a:xfrm>
          <a:prstGeom prst="rect">
            <a:avLst/>
          </a:prstGeom>
        </p:spPr>
        <p:txBody>
          <a:bodyPr vert="horz" lIns="91440" tIns="45720" rIns="91440" bIns="45720" rtlCol="0" anchor="ctr">
            <a:noAutofit/>
          </a:bodyPr>
          <a:lstStyle/>
          <a:p>
            <a:r>
              <a:rPr lang="en-US" dirty="0"/>
              <a:t>PAGE TITLE</a:t>
            </a:r>
          </a:p>
        </p:txBody>
      </p:sp>
      <p:sp>
        <p:nvSpPr>
          <p:cNvPr id="3" name="Text Placeholder 2">
            <a:extLst>
              <a:ext uri="{FF2B5EF4-FFF2-40B4-BE49-F238E27FC236}">
                <a16:creationId xmlns:a16="http://schemas.microsoft.com/office/drawing/2014/main" id="{DCB8C68F-9521-5849-BBFB-91B14EE52538}"/>
              </a:ext>
            </a:extLst>
          </p:cNvPr>
          <p:cNvSpPr>
            <a:spLocks noGrp="1"/>
          </p:cNvSpPr>
          <p:nvPr>
            <p:ph type="body" idx="1"/>
          </p:nvPr>
        </p:nvSpPr>
        <p:spPr>
          <a:xfrm>
            <a:off x="838200" y="1612525"/>
            <a:ext cx="10515600" cy="4102475"/>
          </a:xfrm>
          <a:prstGeom prst="rect">
            <a:avLst/>
          </a:prstGeom>
        </p:spPr>
        <p:txBody>
          <a:bodyPr vert="horz" lIns="91440" tIns="45720" rIns="91440" bIns="45720" rtlCol="0">
            <a:normAutofit/>
          </a:bodyPr>
          <a:lstStyle/>
          <a:p>
            <a:pPr lvl="0"/>
            <a:r>
              <a:rPr lang="en-US" dirty="0"/>
              <a:t>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02620234"/>
      </p:ext>
    </p:extLst>
  </p:cSld>
  <p:clrMap bg1="lt1" tx1="dk1" bg2="lt2" tx2="dk2" accent1="accent1" accent2="accent2" accent3="accent3" accent4="accent4" accent5="accent5" accent6="accent6" hlink="hlink" folHlink="folHlink"/>
  <p:sldLayoutIdLst>
    <p:sldLayoutId id="2147483668" r:id="rId1"/>
  </p:sldLayoutIdLst>
  <p:txStyles>
    <p:titleStyle>
      <a:lvl1pPr algn="ctr" defTabSz="914400" rtl="0" eaLnBrk="1" latinLnBrk="0" hangingPunct="1">
        <a:lnSpc>
          <a:spcPct val="90000"/>
        </a:lnSpc>
        <a:spcBef>
          <a:spcPct val="0"/>
        </a:spcBef>
        <a:buNone/>
        <a:defRPr sz="3600" kern="1200">
          <a:solidFill>
            <a:srgbClr val="0058A4"/>
          </a:solidFill>
          <a:latin typeface="Rockwell" panose="02060603020205020403" pitchFamily="18"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C0F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lumMod val="50000"/>
              <a:lumOff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lumMod val="50000"/>
              <a:lumOff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kern="1200">
          <a:solidFill>
            <a:schemeClr val="tx1">
              <a:lumMod val="50000"/>
              <a:lumOff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kern="1200">
          <a:solidFill>
            <a:schemeClr val="tx1">
              <a:lumMod val="50000"/>
              <a:lumOff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rose-hulman.edu/about-us/human-resources/title-ix-policies-procedure.pdf"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Title IX </a:t>
            </a:r>
          </a:p>
        </p:txBody>
      </p:sp>
      <p:sp>
        <p:nvSpPr>
          <p:cNvPr id="8" name="TextBox 7">
            <a:extLst>
              <a:ext uri="{FF2B5EF4-FFF2-40B4-BE49-F238E27FC236}">
                <a16:creationId xmlns:a16="http://schemas.microsoft.com/office/drawing/2014/main" id="{48680075-E7EA-483D-8446-841E2DF8F8C1}"/>
              </a:ext>
            </a:extLst>
          </p:cNvPr>
          <p:cNvSpPr txBox="1"/>
          <p:nvPr/>
        </p:nvSpPr>
        <p:spPr>
          <a:xfrm>
            <a:off x="1175657" y="2018219"/>
            <a:ext cx="9844643" cy="1184940"/>
          </a:xfrm>
          <a:prstGeom prst="rect">
            <a:avLst/>
          </a:prstGeom>
          <a:noFill/>
        </p:spPr>
        <p:txBody>
          <a:bodyPr wrap="square" rtlCol="0">
            <a:spAutoFit/>
          </a:bodyPr>
          <a:lstStyle/>
          <a:p>
            <a:pPr algn="ctr"/>
            <a:r>
              <a:rPr lang="en-US" sz="6000" i="1" dirty="0">
                <a:solidFill>
                  <a:schemeClr val="tx2">
                    <a:lumMod val="50000"/>
                    <a:lumOff val="50000"/>
                  </a:schemeClr>
                </a:solidFill>
              </a:rPr>
              <a:t>Title IX</a:t>
            </a:r>
          </a:p>
          <a:p>
            <a:endParaRPr lang="en-US" sz="1100" dirty="0">
              <a:solidFill>
                <a:schemeClr val="tx2">
                  <a:lumMod val="50000"/>
                  <a:lumOff val="50000"/>
                </a:schemeClr>
              </a:solidFill>
            </a:endParaRPr>
          </a:p>
        </p:txBody>
      </p:sp>
      <p:sp>
        <p:nvSpPr>
          <p:cNvPr id="3" name="TextBox 2">
            <a:extLst>
              <a:ext uri="{FF2B5EF4-FFF2-40B4-BE49-F238E27FC236}">
                <a16:creationId xmlns:a16="http://schemas.microsoft.com/office/drawing/2014/main" id="{63EBDB06-60B8-4791-9BF3-E1C15E82DD60}"/>
              </a:ext>
            </a:extLst>
          </p:cNvPr>
          <p:cNvSpPr txBox="1"/>
          <p:nvPr/>
        </p:nvSpPr>
        <p:spPr>
          <a:xfrm>
            <a:off x="2963448" y="5058887"/>
            <a:ext cx="6056416" cy="923330"/>
          </a:xfrm>
          <a:prstGeom prst="rect">
            <a:avLst/>
          </a:prstGeom>
          <a:noFill/>
        </p:spPr>
        <p:txBody>
          <a:bodyPr wrap="square" rtlCol="0">
            <a:spAutoFit/>
          </a:bodyPr>
          <a:lstStyle/>
          <a:p>
            <a:r>
              <a:rPr lang="en-US" i="1" dirty="0"/>
              <a:t>This training is a brief summary of Rose-</a:t>
            </a:r>
            <a:r>
              <a:rPr lang="en-US" i="1" dirty="0" err="1"/>
              <a:t>Hulman’s</a:t>
            </a:r>
            <a:r>
              <a:rPr lang="en-US" i="1" dirty="0"/>
              <a:t> Title IX Policy and Procedures. </a:t>
            </a:r>
            <a:r>
              <a:rPr lang="en-US" i="1" dirty="0">
                <a:hlinkClick r:id="rId2"/>
              </a:rPr>
              <a:t> The full policy and procedures can be found here. </a:t>
            </a:r>
            <a:endParaRPr lang="en-US" i="1" dirty="0"/>
          </a:p>
        </p:txBody>
      </p:sp>
    </p:spTree>
    <p:extLst>
      <p:ext uri="{BB962C8B-B14F-4D97-AF65-F5344CB8AC3E}">
        <p14:creationId xmlns:p14="http://schemas.microsoft.com/office/powerpoint/2010/main" val="4178279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56460"/>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Title IX Procedure </a:t>
            </a:r>
          </a:p>
        </p:txBody>
      </p:sp>
      <p:pic>
        <p:nvPicPr>
          <p:cNvPr id="7" name="Picture 6" descr="Diagram&#10;&#10;Description automatically generated">
            <a:extLst>
              <a:ext uri="{FF2B5EF4-FFF2-40B4-BE49-F238E27FC236}">
                <a16:creationId xmlns:a16="http://schemas.microsoft.com/office/drawing/2014/main" id="{1DC3799D-1A50-351B-4C3A-C02E6BDF98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1531" y="715385"/>
            <a:ext cx="9120249" cy="5427229"/>
          </a:xfrm>
          <a:prstGeom prst="rect">
            <a:avLst/>
          </a:prstGeom>
        </p:spPr>
      </p:pic>
    </p:spTree>
    <p:extLst>
      <p:ext uri="{BB962C8B-B14F-4D97-AF65-F5344CB8AC3E}">
        <p14:creationId xmlns:p14="http://schemas.microsoft.com/office/powerpoint/2010/main" val="2665728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Basic Requirements of the Investigation</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450743" y="568556"/>
            <a:ext cx="10320580" cy="5189064"/>
          </a:xfrm>
        </p:spPr>
        <p:txBody>
          <a:bodyPr>
            <a:normAutofit fontScale="85000" lnSpcReduction="20000"/>
          </a:bodyPr>
          <a:lstStyle/>
          <a:p>
            <a:pPr marL="457200" lvl="1" indent="0">
              <a:buNone/>
            </a:pPr>
            <a:endParaRPr lang="en-US" sz="5000" dirty="0"/>
          </a:p>
          <a:p>
            <a:pPr lvl="1">
              <a:buFont typeface="Arial" panose="020B0604020202020204" pitchFamily="34" charset="0"/>
              <a:buChar char="•"/>
            </a:pPr>
            <a:r>
              <a:rPr lang="en-US" sz="3100" dirty="0"/>
              <a:t>Interview Complainant and Respondent – these interviews typically last one to two hours</a:t>
            </a:r>
          </a:p>
          <a:p>
            <a:pPr marL="914400" lvl="2" indent="0">
              <a:buNone/>
            </a:pPr>
            <a:endParaRPr lang="en-US" sz="3100" dirty="0"/>
          </a:p>
          <a:p>
            <a:pPr lvl="1">
              <a:buFont typeface="Arial" panose="020B0604020202020204" pitchFamily="34" charset="0"/>
              <a:buChar char="•"/>
            </a:pPr>
            <a:r>
              <a:rPr lang="en-US" sz="3100" dirty="0"/>
              <a:t>Identify all possible witnesses – eyewitnesses, friends, and roommates</a:t>
            </a:r>
          </a:p>
          <a:p>
            <a:pPr marL="457200" lvl="1" indent="0">
              <a:buNone/>
            </a:pPr>
            <a:endParaRPr lang="en-US" sz="3100" dirty="0"/>
          </a:p>
          <a:p>
            <a:pPr lvl="1">
              <a:buFont typeface="Arial" panose="020B0604020202020204" pitchFamily="34" charset="0"/>
              <a:buChar char="•"/>
            </a:pPr>
            <a:r>
              <a:rPr lang="en-US" sz="3100" dirty="0"/>
              <a:t>Interview all possible witnesses</a:t>
            </a:r>
          </a:p>
          <a:p>
            <a:pPr marL="457200" lvl="1" indent="0">
              <a:buNone/>
            </a:pPr>
            <a:endParaRPr lang="en-US" sz="3100" dirty="0"/>
          </a:p>
          <a:p>
            <a:pPr lvl="1">
              <a:buFont typeface="Arial" panose="020B0604020202020204" pitchFamily="34" charset="0"/>
              <a:buChar char="•"/>
            </a:pPr>
            <a:r>
              <a:rPr lang="en-US" sz="3100" dirty="0"/>
              <a:t>Gather additional evidence – text messages, social media, campus video surveillance, ID access records</a:t>
            </a:r>
          </a:p>
          <a:p>
            <a:pPr lvl="1">
              <a:buFont typeface="Arial" panose="020B0604020202020204" pitchFamily="34" charset="0"/>
              <a:buChar char="•"/>
            </a:pPr>
            <a:endParaRPr lang="en-US" sz="3100" dirty="0"/>
          </a:p>
          <a:p>
            <a:pPr lvl="1">
              <a:buFont typeface="Arial" panose="020B0604020202020204" pitchFamily="34" charset="0"/>
              <a:buChar char="•"/>
            </a:pPr>
            <a:r>
              <a:rPr lang="en-US" sz="3100" dirty="0"/>
              <a:t>Follow-up interviews</a:t>
            </a:r>
          </a:p>
          <a:p>
            <a:pPr lvl="2">
              <a:buFont typeface="Arial" panose="020B0604020202020204" pitchFamily="34" charset="0"/>
              <a:buChar char="•"/>
            </a:pPr>
            <a:endParaRPr lang="en-US" sz="2000" dirty="0">
              <a:highlight>
                <a:srgbClr val="FFFF00"/>
              </a:highlight>
            </a:endParaRPr>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3911530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Basic Requirements of the Investigation</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866899"/>
            <a:ext cx="10320580" cy="5189064"/>
          </a:xfrm>
        </p:spPr>
        <p:txBody>
          <a:bodyPr>
            <a:normAutofit/>
          </a:bodyPr>
          <a:lstStyle/>
          <a:p>
            <a:pPr marL="457200" lvl="1" indent="0">
              <a:buNone/>
            </a:pPr>
            <a:endParaRPr lang="en-US" sz="2200" dirty="0"/>
          </a:p>
          <a:p>
            <a:pPr lvl="1">
              <a:buFont typeface="Arial" panose="020B0604020202020204" pitchFamily="34" charset="0"/>
              <a:buChar char="•"/>
            </a:pPr>
            <a:r>
              <a:rPr lang="en-US" sz="2200" dirty="0"/>
              <a:t>The typical case includes at least 6-10 interviews.</a:t>
            </a:r>
          </a:p>
          <a:p>
            <a:pPr marL="457200" lvl="1" indent="0">
              <a:buNone/>
            </a:pPr>
            <a:endParaRPr lang="en-US" sz="2200" dirty="0"/>
          </a:p>
          <a:p>
            <a:pPr lvl="1">
              <a:buFont typeface="Arial" panose="020B0604020202020204" pitchFamily="34" charset="0"/>
              <a:buChar char="•"/>
            </a:pPr>
            <a:r>
              <a:rPr lang="en-US" sz="2200" dirty="0"/>
              <a:t>We have interviewed as many as 30 students for one investigation.</a:t>
            </a:r>
          </a:p>
          <a:p>
            <a:pPr lvl="1">
              <a:buFont typeface="Arial" panose="020B0604020202020204" pitchFamily="34" charset="0"/>
              <a:buChar char="•"/>
            </a:pPr>
            <a:endParaRPr lang="en-US" sz="2200" dirty="0"/>
          </a:p>
          <a:p>
            <a:pPr lvl="1">
              <a:buFont typeface="Arial" panose="020B0604020202020204" pitchFamily="34" charset="0"/>
              <a:buChar char="•"/>
            </a:pPr>
            <a:r>
              <a:rPr lang="en-US" sz="2200" dirty="0"/>
              <a:t>Under the current process, Kristen and Holly conduct all interviews together.  Detailed notes of each interview are taken, and most interviews are recorded with student permission.</a:t>
            </a:r>
          </a:p>
          <a:p>
            <a:pPr lvl="1">
              <a:buFont typeface="Arial" panose="020B0604020202020204" pitchFamily="34" charset="0"/>
              <a:buChar char="•"/>
            </a:pPr>
            <a:endParaRPr lang="en-US" sz="2200" dirty="0"/>
          </a:p>
          <a:p>
            <a:pPr lvl="1">
              <a:buFont typeface="Arial" panose="020B0604020202020204" pitchFamily="34" charset="0"/>
              <a:buChar char="•"/>
            </a:pPr>
            <a:r>
              <a:rPr lang="en-US" sz="2200" dirty="0"/>
              <a:t>Discuss and evaluate.  Do we need more information? Are there other people to interview?  Has new evidence surfaced that we need to request?</a:t>
            </a:r>
          </a:p>
          <a:p>
            <a:pPr lvl="1">
              <a:buFont typeface="Arial" panose="020B0604020202020204" pitchFamily="34" charset="0"/>
              <a:buChar char="•"/>
            </a:pPr>
            <a:endParaRPr lang="en-US" sz="2200" dirty="0"/>
          </a:p>
          <a:p>
            <a:pPr lvl="1">
              <a:buFont typeface="Arial" panose="020B0604020202020204" pitchFamily="34" charset="0"/>
              <a:buChar char="•"/>
            </a:pPr>
            <a:endParaRPr lang="en-US" sz="2200" dirty="0"/>
          </a:p>
          <a:p>
            <a:pPr marL="457200" lvl="1" indent="0">
              <a:buNone/>
            </a:pPr>
            <a:endParaRPr lang="en-US" sz="2400" dirty="0"/>
          </a:p>
        </p:txBody>
      </p:sp>
    </p:spTree>
    <p:extLst>
      <p:ext uri="{BB962C8B-B14F-4D97-AF65-F5344CB8AC3E}">
        <p14:creationId xmlns:p14="http://schemas.microsoft.com/office/powerpoint/2010/main" val="3005373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Alcohol: Investigative Challenges</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596685" y="879529"/>
            <a:ext cx="9924853" cy="5199681"/>
          </a:xfrm>
        </p:spPr>
        <p:txBody>
          <a:bodyPr>
            <a:normAutofit lnSpcReduction="10000"/>
          </a:bodyPr>
          <a:lstStyle/>
          <a:p>
            <a:pPr lvl="1">
              <a:buFont typeface="Arial" panose="020B0604020202020204" pitchFamily="34" charset="0"/>
              <a:buChar char="•"/>
            </a:pPr>
            <a:r>
              <a:rPr lang="en-US" sz="2200" dirty="0"/>
              <a:t>Lack of memory</a:t>
            </a:r>
          </a:p>
          <a:p>
            <a:pPr lvl="1">
              <a:buFont typeface="Arial" panose="020B0604020202020204" pitchFamily="34" charset="0"/>
              <a:buChar char="•"/>
            </a:pPr>
            <a:endParaRPr lang="en-US" sz="1500" dirty="0"/>
          </a:p>
          <a:p>
            <a:pPr lvl="1">
              <a:buFont typeface="Arial" panose="020B0604020202020204" pitchFamily="34" charset="0"/>
              <a:buChar char="•"/>
            </a:pPr>
            <a:r>
              <a:rPr lang="en-US" sz="2200" dirty="0"/>
              <a:t>Inability to give detail</a:t>
            </a:r>
          </a:p>
          <a:p>
            <a:pPr lvl="1">
              <a:buFont typeface="Arial" panose="020B0604020202020204" pitchFamily="34" charset="0"/>
              <a:buChar char="•"/>
            </a:pPr>
            <a:endParaRPr lang="en-US" sz="1500" dirty="0"/>
          </a:p>
          <a:p>
            <a:pPr lvl="1">
              <a:buFont typeface="Arial" panose="020B0604020202020204" pitchFamily="34" charset="0"/>
              <a:buChar char="•"/>
            </a:pPr>
            <a:r>
              <a:rPr lang="en-US" sz="2200" dirty="0"/>
              <a:t>Person may have been unconscious or in and out of consciousness</a:t>
            </a:r>
          </a:p>
          <a:p>
            <a:pPr lvl="1">
              <a:buFont typeface="Arial" panose="020B0604020202020204" pitchFamily="34" charset="0"/>
              <a:buChar char="•"/>
            </a:pPr>
            <a:endParaRPr lang="en-US" sz="1500" dirty="0"/>
          </a:p>
          <a:p>
            <a:pPr lvl="1">
              <a:buFont typeface="Arial" panose="020B0604020202020204" pitchFamily="34" charset="0"/>
              <a:buChar char="•"/>
            </a:pPr>
            <a:r>
              <a:rPr lang="en-US" sz="2200" dirty="0"/>
              <a:t>Delay in reporting because:</a:t>
            </a:r>
          </a:p>
          <a:p>
            <a:pPr lvl="2">
              <a:buFont typeface="Arial" panose="020B0604020202020204" pitchFamily="34" charset="0"/>
              <a:buChar char="•"/>
            </a:pPr>
            <a:r>
              <a:rPr lang="en-US" sz="2200" dirty="0"/>
              <a:t>May not know the event occurred</a:t>
            </a:r>
          </a:p>
          <a:p>
            <a:pPr lvl="2">
              <a:buFont typeface="Arial" panose="020B0604020202020204" pitchFamily="34" charset="0"/>
              <a:buChar char="•"/>
            </a:pPr>
            <a:r>
              <a:rPr lang="en-US" sz="2200" dirty="0"/>
              <a:t>May not recognize it as lack of consent</a:t>
            </a:r>
          </a:p>
          <a:p>
            <a:pPr lvl="2">
              <a:buFont typeface="Arial" panose="020B0604020202020204" pitchFamily="34" charset="0"/>
              <a:buChar char="•"/>
            </a:pPr>
            <a:r>
              <a:rPr lang="en-US" sz="2200" dirty="0"/>
              <a:t>Feeling of “contributory negligence”</a:t>
            </a:r>
          </a:p>
          <a:p>
            <a:pPr lvl="2">
              <a:buFont typeface="Arial" panose="020B0604020202020204" pitchFamily="34" charset="0"/>
              <a:buChar char="•"/>
            </a:pPr>
            <a:r>
              <a:rPr lang="en-US" sz="2200" dirty="0"/>
              <a:t>Concerns over conduct policy consequences</a:t>
            </a:r>
            <a:endParaRPr lang="en-US" sz="1800" dirty="0"/>
          </a:p>
          <a:p>
            <a:pPr lvl="1">
              <a:buFont typeface="Arial" panose="020B0604020202020204" pitchFamily="34" charset="0"/>
              <a:buChar char="•"/>
            </a:pPr>
            <a:endParaRPr lang="en-US" sz="1500" dirty="0"/>
          </a:p>
          <a:p>
            <a:pPr lvl="1">
              <a:buFont typeface="Arial" panose="020B0604020202020204" pitchFamily="34" charset="0"/>
              <a:buChar char="•"/>
            </a:pPr>
            <a:r>
              <a:rPr lang="en-US" sz="2200" dirty="0"/>
              <a:t>Delays in reporting create challenges for the investigation.  We may be asking a student about events that occurred more than a year prior and while they were intoxicated. </a:t>
            </a:r>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588324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Get Detailed Information </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464949" y="985652"/>
            <a:ext cx="10056589" cy="5081934"/>
          </a:xfrm>
        </p:spPr>
        <p:txBody>
          <a:bodyPr>
            <a:normAutofit fontScale="55000" lnSpcReduction="20000"/>
          </a:bodyPr>
          <a:lstStyle/>
          <a:p>
            <a:pPr lvl="1">
              <a:buFont typeface="Arial" panose="020B0604020202020204" pitchFamily="34" charset="0"/>
              <a:buChar char="•"/>
            </a:pPr>
            <a:r>
              <a:rPr lang="en-US" sz="4000" dirty="0"/>
              <a:t>Timeframe of consumption (first drink, last drink, spacing)</a:t>
            </a:r>
          </a:p>
          <a:p>
            <a:pPr lvl="1">
              <a:buFont typeface="Arial" panose="020B0604020202020204" pitchFamily="34" charset="0"/>
              <a:buChar char="•"/>
            </a:pPr>
            <a:endParaRPr lang="en-US" sz="2700" dirty="0"/>
          </a:p>
          <a:p>
            <a:pPr lvl="1">
              <a:buFont typeface="Arial" panose="020B0604020202020204" pitchFamily="34" charset="0"/>
              <a:buChar char="•"/>
            </a:pPr>
            <a:r>
              <a:rPr lang="en-US" sz="4000" dirty="0"/>
              <a:t>Number of drinks</a:t>
            </a:r>
          </a:p>
          <a:p>
            <a:pPr lvl="1">
              <a:buFont typeface="Arial" panose="020B0604020202020204" pitchFamily="34" charset="0"/>
              <a:buChar char="•"/>
            </a:pPr>
            <a:endParaRPr lang="en-US" sz="2700" dirty="0"/>
          </a:p>
          <a:p>
            <a:pPr lvl="1">
              <a:buFont typeface="Arial" panose="020B0604020202020204" pitchFamily="34" charset="0"/>
              <a:buChar char="•"/>
            </a:pPr>
            <a:r>
              <a:rPr lang="en-US" sz="4000" dirty="0"/>
              <a:t>For each drink:</a:t>
            </a:r>
          </a:p>
          <a:p>
            <a:pPr lvl="3">
              <a:buFont typeface="Arial" panose="020B0604020202020204" pitchFamily="34" charset="0"/>
              <a:buChar char="•"/>
            </a:pPr>
            <a:r>
              <a:rPr lang="en-US" sz="4000" dirty="0"/>
              <a:t>Type (beer, wine, liquor – specific brand if possible)</a:t>
            </a:r>
          </a:p>
          <a:p>
            <a:pPr lvl="3">
              <a:buFont typeface="Arial" panose="020B0604020202020204" pitchFamily="34" charset="0"/>
              <a:buChar char="•"/>
            </a:pPr>
            <a:r>
              <a:rPr lang="en-US" sz="4000" dirty="0"/>
              <a:t>Was it mixed with anything? Who mixed it?</a:t>
            </a:r>
          </a:p>
          <a:p>
            <a:pPr lvl="3">
              <a:buFont typeface="Arial" panose="020B0604020202020204" pitchFamily="34" charset="0"/>
              <a:buChar char="•"/>
            </a:pPr>
            <a:r>
              <a:rPr lang="en-US" sz="4000" dirty="0"/>
              <a:t>How was it served? </a:t>
            </a:r>
          </a:p>
          <a:p>
            <a:pPr lvl="1">
              <a:buFont typeface="Arial" panose="020B0604020202020204" pitchFamily="34" charset="0"/>
              <a:buChar char="•"/>
            </a:pPr>
            <a:endParaRPr lang="en-US" sz="2700" dirty="0"/>
          </a:p>
          <a:p>
            <a:pPr lvl="1">
              <a:buFont typeface="Arial" panose="020B0604020202020204" pitchFamily="34" charset="0"/>
              <a:buChar char="•"/>
            </a:pPr>
            <a:r>
              <a:rPr lang="en-US" sz="4000" dirty="0"/>
              <a:t>List of others present and when they were there</a:t>
            </a:r>
          </a:p>
          <a:p>
            <a:pPr lvl="1">
              <a:buFont typeface="Arial" panose="020B0604020202020204" pitchFamily="34" charset="0"/>
              <a:buChar char="•"/>
            </a:pPr>
            <a:endParaRPr lang="en-US" sz="2700" dirty="0"/>
          </a:p>
          <a:p>
            <a:pPr lvl="1">
              <a:buFont typeface="Arial" panose="020B0604020202020204" pitchFamily="34" charset="0"/>
              <a:buChar char="•"/>
            </a:pPr>
            <a:r>
              <a:rPr lang="en-US" sz="4000" dirty="0"/>
              <a:t>Behaviors of parties that may help evaluate intoxication vs. incapacitation</a:t>
            </a:r>
          </a:p>
          <a:p>
            <a:pPr lvl="1">
              <a:buFont typeface="Arial" panose="020B0604020202020204" pitchFamily="34" charset="0"/>
              <a:buChar char="•"/>
            </a:pPr>
            <a:endParaRPr lang="en-US" sz="2700" dirty="0"/>
          </a:p>
          <a:p>
            <a:pPr lvl="1">
              <a:buFont typeface="Arial" panose="020B0604020202020204" pitchFamily="34" charset="0"/>
              <a:buChar char="•"/>
            </a:pPr>
            <a:r>
              <a:rPr lang="en-US" sz="4000" dirty="0"/>
              <a:t>Other factors that affect impact of alcohol:</a:t>
            </a:r>
          </a:p>
          <a:p>
            <a:pPr lvl="3">
              <a:buFont typeface="Arial" panose="020B0604020202020204" pitchFamily="34" charset="0"/>
              <a:buChar char="•"/>
            </a:pPr>
            <a:r>
              <a:rPr lang="en-US" sz="4000" dirty="0"/>
              <a:t>Food consumed before, during, and after the alleged incident, height and weight, medications, different sleep patterns, illness, low hydration, history of blackout.</a:t>
            </a:r>
          </a:p>
          <a:p>
            <a:pPr lvl="2">
              <a:buFont typeface="Arial" panose="020B0604020202020204" pitchFamily="34" charset="0"/>
              <a:buChar char="•"/>
            </a:pPr>
            <a:endParaRPr lang="en-US" dirty="0"/>
          </a:p>
          <a:p>
            <a:pPr marL="914400" lvl="2" indent="0">
              <a:buNone/>
            </a:pPr>
            <a:endParaRPr lang="en-US" dirty="0"/>
          </a:p>
          <a:p>
            <a:pPr marL="914400" lvl="2" indent="0">
              <a:buNone/>
            </a:pPr>
            <a:endParaRPr lang="en-US" sz="1600" dirty="0"/>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678489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Get Detailed Information </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85652"/>
            <a:ext cx="9911938" cy="4987636"/>
          </a:xfrm>
        </p:spPr>
        <p:txBody>
          <a:bodyPr>
            <a:normAutofit/>
          </a:bodyPr>
          <a:lstStyle/>
          <a:p>
            <a:pPr lvl="1">
              <a:buFont typeface="Arial" panose="020B0604020202020204" pitchFamily="34" charset="0"/>
              <a:buChar char="•"/>
            </a:pPr>
            <a:r>
              <a:rPr lang="en-US" sz="2200" dirty="0"/>
              <a:t>Other information that can establish timeline, assist in assessing level of impairment, and can provide corroboration of either party’s account:</a:t>
            </a:r>
          </a:p>
          <a:p>
            <a:pPr marL="457200" lvl="1" indent="0">
              <a:buNone/>
            </a:pPr>
            <a:endParaRPr lang="en-US" sz="2200" dirty="0"/>
          </a:p>
          <a:p>
            <a:pPr lvl="3">
              <a:buFont typeface="Arial" panose="020B0604020202020204" pitchFamily="34" charset="0"/>
              <a:buChar char="•"/>
            </a:pPr>
            <a:r>
              <a:rPr lang="en-US" sz="2200" dirty="0"/>
              <a:t>History of relationship between the parties</a:t>
            </a:r>
          </a:p>
          <a:p>
            <a:pPr lvl="3">
              <a:buFont typeface="Arial" panose="020B0604020202020204" pitchFamily="34" charset="0"/>
              <a:buChar char="•"/>
            </a:pPr>
            <a:r>
              <a:rPr lang="en-US" sz="2200" dirty="0"/>
              <a:t>Witness’s knowledge of Complainant’s sober behavior</a:t>
            </a:r>
          </a:p>
          <a:p>
            <a:pPr lvl="3">
              <a:buFont typeface="Arial" panose="020B0604020202020204" pitchFamily="34" charset="0"/>
              <a:buChar char="•"/>
            </a:pPr>
            <a:r>
              <a:rPr lang="en-US" sz="2200" dirty="0"/>
              <a:t>Parties’ communications or interactions with each other (compare pre- and post-incident)</a:t>
            </a:r>
          </a:p>
          <a:p>
            <a:pPr lvl="3">
              <a:buFont typeface="Arial" panose="020B0604020202020204" pitchFamily="34" charset="0"/>
              <a:buChar char="•"/>
            </a:pPr>
            <a:r>
              <a:rPr lang="en-US" sz="2200" dirty="0"/>
              <a:t>Parties’ descriptions of the incident to others – context, content, demeanor</a:t>
            </a:r>
          </a:p>
          <a:p>
            <a:pPr lvl="3">
              <a:buFont typeface="Arial" panose="020B0604020202020204" pitchFamily="34" charset="0"/>
              <a:buChar char="•"/>
            </a:pPr>
            <a:r>
              <a:rPr lang="en-US" sz="2200" dirty="0"/>
              <a:t>Text/social media messages sent before, during, and after the incident</a:t>
            </a:r>
          </a:p>
          <a:p>
            <a:pPr marL="914400" lvl="2" indent="0">
              <a:buNone/>
            </a:pPr>
            <a:endParaRPr lang="en-US" dirty="0"/>
          </a:p>
          <a:p>
            <a:pPr marL="914400" lvl="2" indent="0">
              <a:buNone/>
            </a:pPr>
            <a:endParaRPr lang="en-US" sz="1600" dirty="0"/>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3556419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Gathering Evidence and Creating Investigative Report</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85652"/>
            <a:ext cx="9911938" cy="4987636"/>
          </a:xfrm>
        </p:spPr>
        <p:txBody>
          <a:bodyPr>
            <a:normAutofit/>
          </a:bodyPr>
          <a:lstStyle/>
          <a:p>
            <a:pPr lvl="1">
              <a:buFont typeface="Arial" panose="020B0604020202020204" pitchFamily="34" charset="0"/>
              <a:buChar char="•"/>
            </a:pPr>
            <a:r>
              <a:rPr lang="en-US" sz="2200" dirty="0"/>
              <a:t>The burden of proof and the burden of gathering evidence rests on Rose-</a:t>
            </a:r>
            <a:r>
              <a:rPr lang="en-US" sz="2200" dirty="0" err="1"/>
              <a:t>Hulman</a:t>
            </a:r>
            <a:r>
              <a:rPr lang="en-US" sz="2200" dirty="0"/>
              <a:t> and not on the parties.</a:t>
            </a:r>
          </a:p>
          <a:p>
            <a:pPr marL="457200" lvl="1" indent="0">
              <a:buNone/>
            </a:pPr>
            <a:endParaRPr lang="en-US" sz="1500" dirty="0"/>
          </a:p>
          <a:p>
            <a:pPr lvl="1">
              <a:buFont typeface="Arial" panose="020B0604020202020204" pitchFamily="34" charset="0"/>
              <a:buChar char="•"/>
            </a:pPr>
            <a:r>
              <a:rPr lang="en-US" sz="2200" dirty="0"/>
              <a:t>Our goal in these investigations is not to prove or disprove that something occurred.  Our goal is to gather all possible evidence to increase the likelihood of finding the truth.</a:t>
            </a:r>
          </a:p>
          <a:p>
            <a:pPr lvl="1">
              <a:buFont typeface="Arial" panose="020B0604020202020204" pitchFamily="34" charset="0"/>
              <a:buChar char="•"/>
            </a:pPr>
            <a:endParaRPr lang="en-US" sz="1500" dirty="0"/>
          </a:p>
          <a:p>
            <a:pPr lvl="1">
              <a:buFont typeface="Arial" panose="020B0604020202020204" pitchFamily="34" charset="0"/>
              <a:buChar char="•"/>
            </a:pPr>
            <a:r>
              <a:rPr lang="en-US" sz="2200" dirty="0"/>
              <a:t>The investigators prepare a report that summarizes all interviews and evidence gathered.  These reports are typically 15-30 pages in length.</a:t>
            </a:r>
          </a:p>
          <a:p>
            <a:pPr marL="457200" lvl="1" indent="0">
              <a:buNone/>
            </a:pPr>
            <a:endParaRPr lang="en-US" sz="1500" dirty="0"/>
          </a:p>
          <a:p>
            <a:pPr lvl="1">
              <a:buFont typeface="Arial" panose="020B0604020202020204" pitchFamily="34" charset="0"/>
              <a:buChar char="•"/>
            </a:pPr>
            <a:r>
              <a:rPr lang="en-US" sz="2200" dirty="0"/>
              <a:t>The reports are provided to the parties, and they are given the opportunity to respond in writing.  They often have private lawyers helping them through the process.</a:t>
            </a:r>
          </a:p>
          <a:p>
            <a:pPr marL="457200" lvl="1" indent="0">
              <a:buNone/>
            </a:pPr>
            <a:endParaRPr lang="en-US" sz="2200" dirty="0"/>
          </a:p>
        </p:txBody>
      </p:sp>
    </p:spTree>
    <p:extLst>
      <p:ext uri="{BB962C8B-B14F-4D97-AF65-F5344CB8AC3E}">
        <p14:creationId xmlns:p14="http://schemas.microsoft.com/office/powerpoint/2010/main" val="3227188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Investigative Report: Findings</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85652"/>
            <a:ext cx="9911938" cy="5093558"/>
          </a:xfrm>
        </p:spPr>
        <p:txBody>
          <a:bodyPr>
            <a:normAutofit lnSpcReduction="10000"/>
          </a:bodyPr>
          <a:lstStyle/>
          <a:p>
            <a:pPr lvl="1">
              <a:buFont typeface="Arial" panose="020B0604020202020204" pitchFamily="34" charset="0"/>
              <a:buChar char="•"/>
            </a:pPr>
            <a:r>
              <a:rPr lang="en-US" sz="2200" dirty="0"/>
              <a:t>Final decisions on Title IX cases are made by Erik Hayes (for students) and Megan Elliott (for employees).</a:t>
            </a:r>
          </a:p>
          <a:p>
            <a:pPr lvl="1">
              <a:buFont typeface="Arial" panose="020B0604020202020204" pitchFamily="34" charset="0"/>
              <a:buChar char="•"/>
            </a:pPr>
            <a:endParaRPr lang="en-US" sz="1500" dirty="0"/>
          </a:p>
          <a:p>
            <a:pPr lvl="1">
              <a:buFont typeface="Arial" panose="020B0604020202020204" pitchFamily="34" charset="0"/>
              <a:buChar char="•"/>
            </a:pPr>
            <a:r>
              <a:rPr lang="en-US" sz="2200" dirty="0"/>
              <a:t>For students, Erik reviews the report and determines whether he feels that any additional information is needed.  He often conducts his own interviews with both students to ask additional questions.</a:t>
            </a:r>
          </a:p>
          <a:p>
            <a:pPr lvl="1">
              <a:buFont typeface="Arial" panose="020B0604020202020204" pitchFamily="34" charset="0"/>
              <a:buChar char="•"/>
            </a:pPr>
            <a:endParaRPr lang="en-US" sz="1500" dirty="0"/>
          </a:p>
          <a:p>
            <a:pPr lvl="1">
              <a:buFont typeface="Arial" panose="020B0604020202020204" pitchFamily="34" charset="0"/>
              <a:buChar char="•"/>
            </a:pPr>
            <a:r>
              <a:rPr lang="en-US" sz="2200" dirty="0"/>
              <a:t>Erik meets with the students and lets them know his thoughts on the case.  If the students agree with his conclusions, the case is resolved and closed.</a:t>
            </a:r>
          </a:p>
          <a:p>
            <a:pPr lvl="1">
              <a:buFont typeface="Arial" panose="020B0604020202020204" pitchFamily="34" charset="0"/>
              <a:buChar char="•"/>
            </a:pPr>
            <a:endParaRPr lang="en-US" sz="1500" dirty="0"/>
          </a:p>
          <a:p>
            <a:pPr lvl="1">
              <a:buFont typeface="Arial" panose="020B0604020202020204" pitchFamily="34" charset="0"/>
              <a:buChar char="•"/>
            </a:pPr>
            <a:r>
              <a:rPr lang="en-US" sz="2200" dirty="0"/>
              <a:t>If the students disagree, they have a right to a full hearing and presentation of evidence.</a:t>
            </a:r>
          </a:p>
          <a:p>
            <a:pPr lvl="1">
              <a:buFont typeface="Arial" panose="020B0604020202020204" pitchFamily="34" charset="0"/>
              <a:buChar char="•"/>
            </a:pPr>
            <a:endParaRPr lang="en-US" sz="1600" dirty="0"/>
          </a:p>
          <a:p>
            <a:pPr lvl="1">
              <a:buFont typeface="Arial" panose="020B0604020202020204" pitchFamily="34" charset="0"/>
              <a:buChar char="•"/>
            </a:pPr>
            <a:r>
              <a:rPr lang="en-US" sz="2200" dirty="0"/>
              <a:t>The majority of cases end without a hearing, by the choice of the students.</a:t>
            </a:r>
          </a:p>
          <a:p>
            <a:pPr marL="457200" lvl="1" indent="0">
              <a:buNone/>
            </a:pPr>
            <a:endParaRPr lang="en-US" sz="2400" dirty="0"/>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3939313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Preponderance of the Evidence</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794288"/>
            <a:ext cx="9911938" cy="5178999"/>
          </a:xfrm>
        </p:spPr>
        <p:txBody>
          <a:bodyPr>
            <a:normAutofit/>
          </a:bodyPr>
          <a:lstStyle/>
          <a:p>
            <a:pPr>
              <a:spcBef>
                <a:spcPts val="1800"/>
              </a:spcBef>
            </a:pPr>
            <a:r>
              <a:rPr lang="en-US" sz="2200" b="0" dirty="0"/>
              <a:t>Various ways to describe the standard:</a:t>
            </a:r>
          </a:p>
          <a:p>
            <a:pPr lvl="1">
              <a:spcBef>
                <a:spcPts val="1800"/>
              </a:spcBef>
            </a:pPr>
            <a:r>
              <a:rPr lang="en-US" sz="1800" b="0" dirty="0"/>
              <a:t>More likely to be true than not.</a:t>
            </a:r>
          </a:p>
          <a:p>
            <a:pPr lvl="1">
              <a:spcBef>
                <a:spcPts val="1800"/>
              </a:spcBef>
            </a:pPr>
            <a:r>
              <a:rPr lang="en-US" sz="1800" b="0" dirty="0"/>
              <a:t>More probable than not.</a:t>
            </a:r>
          </a:p>
          <a:p>
            <a:pPr lvl="1">
              <a:spcBef>
                <a:spcPts val="1800"/>
              </a:spcBef>
            </a:pPr>
            <a:r>
              <a:rPr lang="en-US" sz="1800" b="0" dirty="0"/>
              <a:t>The greater the weight of the evidence.</a:t>
            </a:r>
          </a:p>
          <a:p>
            <a:pPr lvl="1">
              <a:spcBef>
                <a:spcPts val="1800"/>
              </a:spcBef>
            </a:pPr>
            <a:r>
              <a:rPr lang="en-US" sz="1800" b="0" dirty="0"/>
              <a:t>Tipping the scale ever so slightly.</a:t>
            </a:r>
          </a:p>
          <a:p>
            <a:pPr lvl="1">
              <a:spcBef>
                <a:spcPts val="1800"/>
              </a:spcBef>
            </a:pPr>
            <a:r>
              <a:rPr lang="en-US" sz="1800" b="0" dirty="0"/>
              <a:t>51%</a:t>
            </a:r>
          </a:p>
          <a:p>
            <a:pPr>
              <a:spcBef>
                <a:spcPts val="1800"/>
              </a:spcBef>
            </a:pPr>
            <a:r>
              <a:rPr lang="en-US" sz="2200" b="0" dirty="0"/>
              <a:t>The standard is NOT beyond a reasonable doubt or clear and convincing evidence – these are criminal standards.</a:t>
            </a:r>
          </a:p>
          <a:p>
            <a:pPr>
              <a:spcBef>
                <a:spcPts val="1800"/>
              </a:spcBef>
            </a:pPr>
            <a:r>
              <a:rPr lang="en-US" sz="2200" b="0" dirty="0"/>
              <a:t>There must be something to tip the scale.  It must be more than the Complainant’s story vs. the Respondent’s story.</a:t>
            </a:r>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1469403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609600" y="1301315"/>
            <a:ext cx="11203172" cy="4472163"/>
          </a:xfrm>
        </p:spPr>
        <p:txBody>
          <a:bodyPr/>
          <a:lstStyle/>
          <a:p>
            <a:r>
              <a:rPr lang="en-US" sz="4000" b="0" dirty="0"/>
              <a:t>Alcohol – 90%+ of all cases</a:t>
            </a:r>
          </a:p>
          <a:p>
            <a:endParaRPr lang="en-US" sz="1500" b="0" dirty="0"/>
          </a:p>
          <a:p>
            <a:r>
              <a:rPr lang="en-US" sz="4000" b="0" dirty="0"/>
              <a:t>Private nature of incidents</a:t>
            </a:r>
          </a:p>
          <a:p>
            <a:endParaRPr lang="en-US" sz="1500" b="0" dirty="0"/>
          </a:p>
          <a:p>
            <a:r>
              <a:rPr lang="en-US" sz="4000" b="0" dirty="0"/>
              <a:t>Mental Health</a:t>
            </a:r>
          </a:p>
          <a:p>
            <a:endParaRPr lang="en-US" sz="1500" b="0" dirty="0"/>
          </a:p>
          <a:p>
            <a:r>
              <a:rPr lang="en-US" sz="4000" b="0" dirty="0"/>
              <a:t>Delay in Reporting</a:t>
            </a:r>
          </a:p>
          <a:p>
            <a:pPr marL="0" indent="0">
              <a:buNone/>
            </a:pPr>
            <a:endParaRPr lang="en-US" dirty="0"/>
          </a:p>
          <a:p>
            <a:endParaRPr lang="en-US" dirty="0"/>
          </a:p>
        </p:txBody>
      </p:sp>
      <p:sp>
        <p:nvSpPr>
          <p:cNvPr id="3" name="Title 2"/>
          <p:cNvSpPr>
            <a:spLocks noGrp="1"/>
          </p:cNvSpPr>
          <p:nvPr>
            <p:ph type="title"/>
          </p:nvPr>
        </p:nvSpPr>
        <p:spPr>
          <a:xfrm>
            <a:off x="505256" y="-90707"/>
            <a:ext cx="10959615" cy="927615"/>
          </a:xfrm>
        </p:spPr>
        <p:txBody>
          <a:bodyPr>
            <a:normAutofit/>
          </a:bodyPr>
          <a:lstStyle/>
          <a:p>
            <a:pPr algn="ctr"/>
            <a:r>
              <a:rPr lang="en-US" sz="3200" dirty="0">
                <a:latin typeface="Tahoma" panose="020B0604030504040204" pitchFamily="34" charset="0"/>
                <a:ea typeface="Tahoma" panose="020B0604030504040204" pitchFamily="34" charset="0"/>
                <a:cs typeface="Tahoma" panose="020B0604030504040204" pitchFamily="34" charset="0"/>
              </a:rPr>
              <a:t>CHALLENGES TO TITLE IX</a:t>
            </a:r>
          </a:p>
        </p:txBody>
      </p:sp>
    </p:spTree>
    <p:extLst>
      <p:ext uri="{BB962C8B-B14F-4D97-AF65-F5344CB8AC3E}">
        <p14:creationId xmlns:p14="http://schemas.microsoft.com/office/powerpoint/2010/main" val="1482410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Background of Title IX on Campus</a:t>
            </a:r>
          </a:p>
        </p:txBody>
      </p:sp>
    </p:spTree>
    <p:extLst>
      <p:ext uri="{BB962C8B-B14F-4D97-AF65-F5344CB8AC3E}">
        <p14:creationId xmlns:p14="http://schemas.microsoft.com/office/powerpoint/2010/main" val="698435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609599" y="1052293"/>
            <a:ext cx="11107120" cy="4625493"/>
          </a:xfrm>
        </p:spPr>
        <p:txBody>
          <a:bodyPr>
            <a:normAutofit fontScale="85000" lnSpcReduction="20000"/>
          </a:bodyPr>
          <a:lstStyle/>
          <a:p>
            <a:r>
              <a:rPr lang="en-US" sz="4000" b="0" dirty="0"/>
              <a:t>Misuse of terminology</a:t>
            </a:r>
          </a:p>
          <a:p>
            <a:endParaRPr lang="en-US" sz="4000" b="0" dirty="0"/>
          </a:p>
          <a:p>
            <a:r>
              <a:rPr lang="en-US" sz="4000" b="0" dirty="0"/>
              <a:t>Not understanding the definitions and parameters set forth by the OCR and DOE</a:t>
            </a:r>
          </a:p>
          <a:p>
            <a:endParaRPr lang="en-US" sz="1500" b="0" dirty="0"/>
          </a:p>
          <a:p>
            <a:r>
              <a:rPr lang="en-US" sz="4000" b="0" dirty="0"/>
              <a:t>Inability to defend the process due to FERPA and privacy concerns</a:t>
            </a:r>
          </a:p>
          <a:p>
            <a:endParaRPr lang="en-US" sz="1500" b="0" dirty="0"/>
          </a:p>
          <a:p>
            <a:r>
              <a:rPr lang="en-US" sz="4000" b="0" dirty="0"/>
              <a:t>Rumors, hearsay, game of “telephone”</a:t>
            </a:r>
          </a:p>
          <a:p>
            <a:endParaRPr lang="en-US" sz="1500" b="0" dirty="0"/>
          </a:p>
          <a:p>
            <a:r>
              <a:rPr lang="en-US" sz="4000" b="0" dirty="0"/>
              <a:t>Inaccurate and incomplete information</a:t>
            </a:r>
          </a:p>
        </p:txBody>
      </p:sp>
      <p:sp>
        <p:nvSpPr>
          <p:cNvPr id="3" name="Title 2"/>
          <p:cNvSpPr>
            <a:spLocks noGrp="1"/>
          </p:cNvSpPr>
          <p:nvPr>
            <p:ph type="title"/>
          </p:nvPr>
        </p:nvSpPr>
        <p:spPr>
          <a:xfrm>
            <a:off x="505256" y="-90707"/>
            <a:ext cx="10971239" cy="912117"/>
          </a:xfrm>
        </p:spPr>
        <p:txBody>
          <a:bodyPr>
            <a:normAutofit/>
          </a:bodyPr>
          <a:lstStyle/>
          <a:p>
            <a:pPr algn="ctr"/>
            <a:r>
              <a:rPr lang="en-US" sz="3200" dirty="0"/>
              <a:t>Challenges at Rose-Hulman</a:t>
            </a:r>
          </a:p>
        </p:txBody>
      </p:sp>
    </p:spTree>
    <p:extLst>
      <p:ext uri="{BB962C8B-B14F-4D97-AF65-F5344CB8AC3E}">
        <p14:creationId xmlns:p14="http://schemas.microsoft.com/office/powerpoint/2010/main" val="1461442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609599" y="1052293"/>
            <a:ext cx="11107120" cy="4625493"/>
          </a:xfrm>
        </p:spPr>
        <p:txBody>
          <a:bodyPr>
            <a:normAutofit fontScale="47500" lnSpcReduction="20000"/>
          </a:bodyPr>
          <a:lstStyle/>
          <a:p>
            <a:r>
              <a:rPr lang="en-US" sz="4400" b="0" dirty="0"/>
              <a:t>Be considerate of your friend’s privacy: do not share their story.</a:t>
            </a:r>
          </a:p>
          <a:p>
            <a:pPr marL="0" indent="0">
              <a:buNone/>
            </a:pPr>
            <a:endParaRPr lang="en-US" sz="4400" b="0" dirty="0"/>
          </a:p>
          <a:p>
            <a:r>
              <a:rPr lang="en-US" sz="4400" b="0" dirty="0"/>
              <a:t>Know your resources and connect your friend to them.</a:t>
            </a:r>
          </a:p>
          <a:p>
            <a:pPr marL="0" indent="0">
              <a:buNone/>
            </a:pPr>
            <a:endParaRPr lang="en-US" sz="4400" b="0" dirty="0"/>
          </a:p>
          <a:p>
            <a:r>
              <a:rPr lang="en-US" sz="4400" b="0" dirty="0"/>
              <a:t>Be supportive and not judgmental.</a:t>
            </a:r>
          </a:p>
          <a:p>
            <a:pPr marL="0" indent="0">
              <a:buNone/>
            </a:pPr>
            <a:endParaRPr lang="en-US" sz="4400" b="0" dirty="0"/>
          </a:p>
          <a:p>
            <a:r>
              <a:rPr lang="en-US" sz="4400" b="0" dirty="0"/>
              <a:t>Remember, coming to Kristen or Kyle to talk and ask questions does not initiate an investigation *.</a:t>
            </a:r>
          </a:p>
          <a:p>
            <a:pPr marL="0" indent="0">
              <a:buNone/>
            </a:pPr>
            <a:endParaRPr lang="en-US" sz="4400" b="0" dirty="0"/>
          </a:p>
          <a:p>
            <a:r>
              <a:rPr lang="en-US" sz="4400" b="0" dirty="0"/>
              <a:t>If you don’t know what to do, ask someone.</a:t>
            </a:r>
          </a:p>
          <a:p>
            <a:endParaRPr lang="en-US" sz="4400" b="0" dirty="0"/>
          </a:p>
          <a:p>
            <a:r>
              <a:rPr lang="en-US" sz="4400" b="0" dirty="0"/>
              <a:t>If you feel something is “off”, tell someone.</a:t>
            </a:r>
          </a:p>
          <a:p>
            <a:endParaRPr lang="en-US" sz="4400" b="0" dirty="0"/>
          </a:p>
          <a:p>
            <a:r>
              <a:rPr lang="en-US" sz="4400" b="0" dirty="0"/>
              <a:t>We cannot do anything about information we do not have. </a:t>
            </a:r>
          </a:p>
          <a:p>
            <a:endParaRPr lang="en-US" sz="4000" b="0" dirty="0"/>
          </a:p>
        </p:txBody>
      </p:sp>
      <p:sp>
        <p:nvSpPr>
          <p:cNvPr id="3" name="Title 2"/>
          <p:cNvSpPr>
            <a:spLocks noGrp="1"/>
          </p:cNvSpPr>
          <p:nvPr>
            <p:ph type="title"/>
          </p:nvPr>
        </p:nvSpPr>
        <p:spPr>
          <a:xfrm>
            <a:off x="505256" y="-90707"/>
            <a:ext cx="10971239" cy="912117"/>
          </a:xfrm>
        </p:spPr>
        <p:txBody>
          <a:bodyPr>
            <a:normAutofit/>
          </a:bodyPr>
          <a:lstStyle/>
          <a:p>
            <a:pPr algn="ctr"/>
            <a:r>
              <a:rPr lang="en-US" sz="3200" dirty="0"/>
              <a:t>Challenges at Rose-Hulman</a:t>
            </a:r>
          </a:p>
        </p:txBody>
      </p:sp>
    </p:spTree>
    <p:extLst>
      <p:ext uri="{BB962C8B-B14F-4D97-AF65-F5344CB8AC3E}">
        <p14:creationId xmlns:p14="http://schemas.microsoft.com/office/powerpoint/2010/main" val="2269015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6688" y="1471340"/>
            <a:ext cx="11086660" cy="1729059"/>
          </a:xfrm>
        </p:spPr>
        <p:txBody>
          <a:bodyPr>
            <a:normAutofit/>
          </a:bodyPr>
          <a:lstStyle/>
          <a:p>
            <a:r>
              <a:rPr lang="en-US" sz="7200" dirty="0"/>
              <a:t>FINAL THOUGHTS</a:t>
            </a:r>
            <a:endParaRPr lang="en-US" sz="4800" dirty="0"/>
          </a:p>
        </p:txBody>
      </p:sp>
    </p:spTree>
    <p:extLst>
      <p:ext uri="{BB962C8B-B14F-4D97-AF65-F5344CB8AC3E}">
        <p14:creationId xmlns:p14="http://schemas.microsoft.com/office/powerpoint/2010/main" val="450060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What is Title IX</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70383"/>
            <a:ext cx="9911938" cy="4991878"/>
          </a:xfrm>
        </p:spPr>
        <p:txBody>
          <a:bodyPr/>
          <a:lstStyle/>
          <a:p>
            <a:r>
              <a:rPr lang="en-US" sz="2400" b="0" dirty="0"/>
              <a:t>Title IX is a federal civil rights law passed as part of the Education Amendments of 1972.  This law protects people from discrimination based on sex in education programs or activities that receive Federal financial assistance.  Title IX states:</a:t>
            </a:r>
          </a:p>
          <a:p>
            <a:endParaRPr lang="en-US" sz="2400" b="0" dirty="0"/>
          </a:p>
          <a:p>
            <a:r>
              <a:rPr lang="en-US" sz="2400" i="1" dirty="0"/>
              <a:t>“No person in the United States shall, on the basis of sex, be excluded from participation in, be denied the benefits of, or be subjected to discrimination under any education program or activity receiving Federal financial assistance.”</a:t>
            </a:r>
          </a:p>
          <a:p>
            <a:endParaRPr lang="en-US" sz="2400" b="0" i="1" dirty="0"/>
          </a:p>
          <a:p>
            <a:r>
              <a:rPr lang="en-US" sz="2400" b="0" dirty="0"/>
              <a:t>Title IX regulations recognize that sexual harassment, including sexual assault, is unlawful sex discrimination. </a:t>
            </a:r>
          </a:p>
          <a:p>
            <a:pPr marL="457200" lvl="1" indent="0">
              <a:buNone/>
            </a:pPr>
            <a:endParaRPr lang="en-US" sz="2000" dirty="0"/>
          </a:p>
        </p:txBody>
      </p:sp>
    </p:spTree>
    <p:extLst>
      <p:ext uri="{BB962C8B-B14F-4D97-AF65-F5344CB8AC3E}">
        <p14:creationId xmlns:p14="http://schemas.microsoft.com/office/powerpoint/2010/main" val="3726024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Conditions… Formal Title IX Complaint</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70383"/>
            <a:ext cx="9911938" cy="4991878"/>
          </a:xfrm>
        </p:spPr>
        <p:txBody>
          <a:bodyPr>
            <a:normAutofit lnSpcReduction="10000"/>
          </a:bodyPr>
          <a:lstStyle/>
          <a:p>
            <a:r>
              <a:rPr lang="en-US" sz="2200" b="0" dirty="0"/>
              <a:t>The following conditions must be met to qualify for a formal Title IX Complaint.</a:t>
            </a:r>
          </a:p>
          <a:p>
            <a:pPr marL="857250" lvl="1" indent="-457200">
              <a:buFont typeface="Wingdings" panose="05000000000000000000" pitchFamily="2" charset="2"/>
              <a:buChar char="Ø"/>
            </a:pPr>
            <a:r>
              <a:rPr lang="en-US" sz="2200" dirty="0"/>
              <a:t>The conduct must meet the legal definition of “sexual harassment.”</a:t>
            </a:r>
          </a:p>
          <a:p>
            <a:pPr marL="857250" lvl="1" indent="-457200">
              <a:buFont typeface="Wingdings" panose="05000000000000000000" pitchFamily="2" charset="2"/>
              <a:buChar char="Ø"/>
            </a:pPr>
            <a:r>
              <a:rPr lang="en-US" sz="2200" b="0" dirty="0"/>
              <a:t>The conduct must occur within the context of an “educational program or activity” for which the Institute has jurisdiction over the Respondent.</a:t>
            </a:r>
          </a:p>
          <a:p>
            <a:pPr marL="857250" lvl="1" indent="-457200">
              <a:buFont typeface="Wingdings" panose="05000000000000000000" pitchFamily="2" charset="2"/>
              <a:buChar char="Ø"/>
            </a:pPr>
            <a:r>
              <a:rPr lang="en-US" sz="2200" b="0" dirty="0"/>
              <a:t>The conduct must occur in the United States.</a:t>
            </a:r>
          </a:p>
          <a:p>
            <a:pPr marL="857250" lvl="1" indent="-457200">
              <a:buFont typeface="Wingdings" panose="05000000000000000000" pitchFamily="2" charset="2"/>
              <a:buChar char="Ø"/>
            </a:pPr>
            <a:r>
              <a:rPr lang="en-US" sz="2200" dirty="0"/>
              <a:t>The Complainant must be a student at Rose or attempting to attend Rose.</a:t>
            </a:r>
            <a:endParaRPr lang="en-US" sz="2200" b="0" dirty="0"/>
          </a:p>
          <a:p>
            <a:endParaRPr lang="en-US" sz="2200" b="0" dirty="0"/>
          </a:p>
          <a:p>
            <a:r>
              <a:rPr lang="en-US" sz="2200" b="0" dirty="0"/>
              <a:t>The Title IX Coordinator is required to dismiss the reported grievance if allegations do not meet Title IX conditions. </a:t>
            </a:r>
          </a:p>
          <a:p>
            <a:pPr marL="0" indent="0">
              <a:buNone/>
            </a:pPr>
            <a:endParaRPr lang="en-US" sz="2200" b="0" dirty="0"/>
          </a:p>
          <a:p>
            <a:r>
              <a:rPr lang="en-US" sz="2200" b="0" dirty="0"/>
              <a:t>However, dismissal does not preclude action under other policies such as student conduct, faculty handbook, staff handbook etc.</a:t>
            </a:r>
          </a:p>
          <a:p>
            <a:endParaRPr lang="en-US" sz="2400" b="0" dirty="0"/>
          </a:p>
          <a:p>
            <a:pPr marL="457200" lvl="1" indent="0">
              <a:buNone/>
            </a:pPr>
            <a:endParaRPr lang="en-US" sz="2000" dirty="0"/>
          </a:p>
        </p:txBody>
      </p:sp>
    </p:spTree>
    <p:extLst>
      <p:ext uri="{BB962C8B-B14F-4D97-AF65-F5344CB8AC3E}">
        <p14:creationId xmlns:p14="http://schemas.microsoft.com/office/powerpoint/2010/main" val="281447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Mandatory Reporters</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744215"/>
            <a:ext cx="9911938" cy="5218046"/>
          </a:xfrm>
        </p:spPr>
        <p:txBody>
          <a:bodyPr>
            <a:normAutofit lnSpcReduction="10000"/>
          </a:bodyPr>
          <a:lstStyle/>
          <a:p>
            <a:pPr marL="0" indent="0">
              <a:buNone/>
            </a:pPr>
            <a:endParaRPr lang="en-US" sz="1900" b="0" dirty="0"/>
          </a:p>
          <a:p>
            <a:pPr lvl="1">
              <a:buFont typeface="Arial" panose="020B0604020202020204" pitchFamily="34" charset="0"/>
              <a:buChar char="•"/>
            </a:pPr>
            <a:r>
              <a:rPr lang="en-US" sz="2200" dirty="0"/>
              <a:t>Students have a choice!  Federal guidelines encourage schools to respect the autonomy of Complainants to allow them some control over when and if alleged sexual harassment is reported and investigated.  </a:t>
            </a:r>
          </a:p>
          <a:p>
            <a:pPr marL="457200" lvl="1" indent="0">
              <a:buNone/>
            </a:pPr>
            <a:endParaRPr lang="en-US" sz="2200" dirty="0"/>
          </a:p>
          <a:p>
            <a:pPr lvl="1">
              <a:buFont typeface="Arial" panose="020B0604020202020204" pitchFamily="34" charset="0"/>
              <a:buChar char="•"/>
            </a:pPr>
            <a:r>
              <a:rPr lang="en-US" sz="2200" dirty="0"/>
              <a:t>If a student or employee chooses to inform any of the following mandatory reporters of allegations of sexual harassment, the mandatory reporter must report the allegations to the Title IX Coordinator. </a:t>
            </a:r>
          </a:p>
          <a:p>
            <a:pPr marL="457200" lvl="1" indent="0">
              <a:buNone/>
            </a:pPr>
            <a:endParaRPr lang="en-US" sz="1900" dirty="0"/>
          </a:p>
          <a:p>
            <a:pPr lvl="2">
              <a:buFont typeface="Arial" panose="020B0604020202020204" pitchFamily="34" charset="0"/>
              <a:buChar char="•"/>
            </a:pPr>
            <a:r>
              <a:rPr lang="en-US" sz="1900" dirty="0"/>
              <a:t>The Title IX Coordinator</a:t>
            </a:r>
          </a:p>
          <a:p>
            <a:pPr lvl="2">
              <a:buFont typeface="Arial" panose="020B0604020202020204" pitchFamily="34" charset="0"/>
              <a:buChar char="•"/>
            </a:pPr>
            <a:r>
              <a:rPr lang="en-US" sz="1900" dirty="0"/>
              <a:t>Vice President of Student Affairs and Dean of Students</a:t>
            </a:r>
          </a:p>
          <a:p>
            <a:pPr lvl="2">
              <a:buFont typeface="Arial" panose="020B0604020202020204" pitchFamily="34" charset="0"/>
              <a:buChar char="•"/>
            </a:pPr>
            <a:r>
              <a:rPr lang="en-US" sz="1900" dirty="0"/>
              <a:t>Vice President for Human and Environmental Services</a:t>
            </a:r>
          </a:p>
          <a:p>
            <a:pPr lvl="2">
              <a:buFont typeface="Arial" panose="020B0604020202020204" pitchFamily="34" charset="0"/>
              <a:buChar char="•"/>
            </a:pPr>
            <a:r>
              <a:rPr lang="en-US" sz="1900" dirty="0"/>
              <a:t>The Ombudsperson Committee</a:t>
            </a:r>
          </a:p>
          <a:p>
            <a:pPr lvl="2">
              <a:buFont typeface="Arial" panose="020B0604020202020204" pitchFamily="34" charset="0"/>
              <a:buChar char="•"/>
            </a:pPr>
            <a:r>
              <a:rPr lang="en-US" sz="1900" dirty="0"/>
              <a:t>All employees in a supervisory role are mandatory reporters of complaints made by employees under their supervision.</a:t>
            </a:r>
          </a:p>
          <a:p>
            <a:pPr lvl="2">
              <a:buFont typeface="Arial" panose="020B0604020202020204" pitchFamily="34" charset="0"/>
              <a:buChar char="•"/>
            </a:pPr>
            <a:endParaRPr lang="en-US" sz="2000" dirty="0">
              <a:highlight>
                <a:srgbClr val="FFFF00"/>
              </a:highlight>
            </a:endParaRPr>
          </a:p>
          <a:p>
            <a:pPr marL="457200" lvl="1" indent="0">
              <a:buNone/>
            </a:pPr>
            <a:endParaRPr lang="en-US" sz="2400" dirty="0"/>
          </a:p>
          <a:p>
            <a:pPr marL="457200" lvl="1" indent="0">
              <a:buNone/>
            </a:pPr>
            <a:endParaRPr lang="en-US" sz="2400" dirty="0"/>
          </a:p>
        </p:txBody>
      </p:sp>
    </p:spTree>
    <p:extLst>
      <p:ext uri="{BB962C8B-B14F-4D97-AF65-F5344CB8AC3E}">
        <p14:creationId xmlns:p14="http://schemas.microsoft.com/office/powerpoint/2010/main" val="2252680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When A Report is Received</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70383"/>
            <a:ext cx="9911938" cy="4991878"/>
          </a:xfrm>
        </p:spPr>
        <p:txBody>
          <a:bodyPr>
            <a:normAutofit/>
          </a:bodyPr>
          <a:lstStyle/>
          <a:p>
            <a:pPr marL="0" indent="0">
              <a:buNone/>
            </a:pPr>
            <a:r>
              <a:rPr lang="en-US" sz="2200" b="0" dirty="0"/>
              <a:t>Upon receiving notice of an alleged sexual harassment, the Title IX Coordinator will:</a:t>
            </a:r>
          </a:p>
          <a:p>
            <a:pPr marL="0" indent="0">
              <a:buNone/>
            </a:pPr>
            <a:endParaRPr lang="en-US" sz="2200" b="0" dirty="0"/>
          </a:p>
          <a:p>
            <a:r>
              <a:rPr lang="en-US" sz="2200" b="0" dirty="0"/>
              <a:t>Contact the Complainant to discuss the availability of supportive measures.</a:t>
            </a:r>
          </a:p>
          <a:p>
            <a:pPr marL="0" indent="0">
              <a:buNone/>
            </a:pPr>
            <a:endParaRPr lang="en-US" sz="2200" b="0" dirty="0"/>
          </a:p>
          <a:p>
            <a:r>
              <a:rPr lang="en-US" sz="2200" b="0" dirty="0"/>
              <a:t>Consider the Complainant’s wishes with respect to supportive measures.</a:t>
            </a:r>
          </a:p>
          <a:p>
            <a:pPr marL="0" indent="0">
              <a:buNone/>
            </a:pPr>
            <a:endParaRPr lang="en-US" sz="2200" b="0" dirty="0"/>
          </a:p>
          <a:p>
            <a:r>
              <a:rPr lang="en-US" sz="2200" b="0" dirty="0"/>
              <a:t>A student may receive supportive measures irrespective of whether the student files a formal complaint which encourages students to report sexual harassment while allowing them to exercise some control over their report.</a:t>
            </a:r>
          </a:p>
          <a:p>
            <a:pPr marL="0" indent="0">
              <a:buNone/>
            </a:pPr>
            <a:endParaRPr lang="en-US" sz="2200" b="0" dirty="0"/>
          </a:p>
          <a:p>
            <a:r>
              <a:rPr lang="en-US" sz="2200" b="0" dirty="0"/>
              <a:t>Explain to the Complainant the process of filing a Formal Complaint.  </a:t>
            </a:r>
          </a:p>
          <a:p>
            <a:pPr marL="0" indent="0">
              <a:buNone/>
            </a:pPr>
            <a:endParaRPr lang="en-US" sz="2400" b="0" dirty="0"/>
          </a:p>
        </p:txBody>
      </p:sp>
    </p:spTree>
    <p:extLst>
      <p:ext uri="{BB962C8B-B14F-4D97-AF65-F5344CB8AC3E}">
        <p14:creationId xmlns:p14="http://schemas.microsoft.com/office/powerpoint/2010/main" val="3042144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Supportive Measures</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744215"/>
            <a:ext cx="9911938" cy="5218046"/>
          </a:xfrm>
        </p:spPr>
        <p:txBody>
          <a:bodyPr>
            <a:normAutofit lnSpcReduction="10000"/>
          </a:bodyPr>
          <a:lstStyle/>
          <a:p>
            <a:pPr lvl="1">
              <a:buFont typeface="Arial" panose="020B0604020202020204" pitchFamily="34" charset="0"/>
              <a:buChar char="•"/>
            </a:pPr>
            <a:r>
              <a:rPr lang="en-US" sz="2000" b="0" dirty="0"/>
              <a:t>Examples of Supportive Measures include, but are not limited to:</a:t>
            </a:r>
          </a:p>
          <a:p>
            <a:pPr marL="457200" lvl="1" indent="0">
              <a:buNone/>
            </a:pPr>
            <a:endParaRPr lang="en-US" sz="2000" b="0" dirty="0"/>
          </a:p>
          <a:p>
            <a:pPr lvl="2"/>
            <a:r>
              <a:rPr lang="en-US" sz="2000" dirty="0"/>
              <a:t>Consultation with Public Safety or local law enforcement</a:t>
            </a:r>
          </a:p>
          <a:p>
            <a:pPr lvl="2"/>
            <a:r>
              <a:rPr lang="en-US" sz="2000" b="0" dirty="0"/>
              <a:t>Rescheduling academic assignments or tests</a:t>
            </a:r>
          </a:p>
          <a:p>
            <a:pPr lvl="2"/>
            <a:r>
              <a:rPr lang="en-US" sz="2000" b="0" dirty="0"/>
              <a:t>Moving to another course section</a:t>
            </a:r>
          </a:p>
          <a:p>
            <a:pPr lvl="2"/>
            <a:r>
              <a:rPr lang="en-US" sz="2000" b="0" dirty="0"/>
              <a:t>Adjust</a:t>
            </a:r>
            <a:r>
              <a:rPr lang="en-US" sz="2000" dirty="0"/>
              <a:t>ing housing arrangements</a:t>
            </a:r>
          </a:p>
          <a:p>
            <a:pPr lvl="2"/>
            <a:r>
              <a:rPr lang="en-US" sz="2000" dirty="0"/>
              <a:t>Referral to counseling or other health services</a:t>
            </a:r>
          </a:p>
          <a:p>
            <a:pPr lvl="2"/>
            <a:r>
              <a:rPr lang="en-US" sz="2000" dirty="0"/>
              <a:t>Mutual No Contact Orders</a:t>
            </a:r>
          </a:p>
          <a:p>
            <a:pPr lvl="1">
              <a:buFont typeface="Wingdings" panose="05000000000000000000" pitchFamily="2" charset="2"/>
              <a:buChar char="Ø"/>
            </a:pPr>
            <a:endParaRPr lang="en-US" sz="2000" dirty="0"/>
          </a:p>
          <a:p>
            <a:pPr lvl="1">
              <a:buFont typeface="Arial" panose="020B0604020202020204" pitchFamily="34" charset="0"/>
              <a:buChar char="•"/>
            </a:pPr>
            <a:r>
              <a:rPr lang="en-US" sz="2000" dirty="0"/>
              <a:t>The Complainant can choose to accept or not accept supportive measures.</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Supportive measures are free of charge. </a:t>
            </a:r>
          </a:p>
          <a:p>
            <a:pPr lvl="1">
              <a:buFont typeface="Arial" panose="020B0604020202020204" pitchFamily="34" charset="0"/>
              <a:buChar char="•"/>
            </a:pPr>
            <a:endParaRPr lang="en-US" sz="2000" dirty="0"/>
          </a:p>
          <a:p>
            <a:pPr lvl="1">
              <a:buFont typeface="Arial" panose="020B0604020202020204" pitchFamily="34" charset="0"/>
              <a:buChar char="•"/>
            </a:pPr>
            <a:r>
              <a:rPr lang="en-US" sz="2000" dirty="0"/>
              <a:t>Respondents in a formal complaint/investigation also receive supportive measures.</a:t>
            </a:r>
          </a:p>
          <a:p>
            <a:pPr marL="457200" lvl="1" indent="0">
              <a:buNone/>
            </a:pPr>
            <a:endParaRPr lang="en-US" sz="2000" dirty="0"/>
          </a:p>
        </p:txBody>
      </p:sp>
    </p:spTree>
    <p:extLst>
      <p:ext uri="{BB962C8B-B14F-4D97-AF65-F5344CB8AC3E}">
        <p14:creationId xmlns:p14="http://schemas.microsoft.com/office/powerpoint/2010/main" val="255962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632DD-F26A-4283-8A2D-25DB5F98274D}"/>
              </a:ext>
            </a:extLst>
          </p:cNvPr>
          <p:cNvSpPr>
            <a:spLocks noGrp="1"/>
          </p:cNvSpPr>
          <p:nvPr>
            <p:ph type="title"/>
          </p:nvPr>
        </p:nvSpPr>
        <p:spPr>
          <a:xfrm>
            <a:off x="505256" y="-90707"/>
            <a:ext cx="10972800" cy="83492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Filing a Formal Complaint </a:t>
            </a:r>
          </a:p>
        </p:txBody>
      </p:sp>
      <p:sp>
        <p:nvSpPr>
          <p:cNvPr id="5" name="Text Placeholder 4">
            <a:extLst>
              <a:ext uri="{FF2B5EF4-FFF2-40B4-BE49-F238E27FC236}">
                <a16:creationId xmlns:a16="http://schemas.microsoft.com/office/drawing/2014/main" id="{A41CBBC0-2EA9-4518-8B9C-F2731393CDF5}"/>
              </a:ext>
            </a:extLst>
          </p:cNvPr>
          <p:cNvSpPr>
            <a:spLocks noGrp="1"/>
          </p:cNvSpPr>
          <p:nvPr>
            <p:ph type="body" sz="quarter" idx="13"/>
          </p:nvPr>
        </p:nvSpPr>
        <p:spPr>
          <a:xfrm>
            <a:off x="609600" y="970383"/>
            <a:ext cx="9911938" cy="4991878"/>
          </a:xfrm>
        </p:spPr>
        <p:txBody>
          <a:bodyPr>
            <a:normAutofit/>
          </a:bodyPr>
          <a:lstStyle/>
          <a:p>
            <a:r>
              <a:rPr lang="en-US" sz="2200" b="0" dirty="0"/>
              <a:t>A formal complaint is </a:t>
            </a:r>
            <a:r>
              <a:rPr lang="en-US" sz="2200" b="0" u="sng" dirty="0"/>
              <a:t>REQUIRED</a:t>
            </a:r>
            <a:r>
              <a:rPr lang="en-US" sz="2200" b="0" dirty="0"/>
              <a:t> by federal law before Rose-</a:t>
            </a:r>
            <a:r>
              <a:rPr lang="en-US" sz="2200" b="0" dirty="0" err="1"/>
              <a:t>Hulman</a:t>
            </a:r>
            <a:r>
              <a:rPr lang="en-US" sz="2200" b="0" dirty="0"/>
              <a:t> can investigate an allegation of sexual assault.</a:t>
            </a:r>
          </a:p>
          <a:p>
            <a:endParaRPr lang="en-US" sz="2200" b="0" dirty="0"/>
          </a:p>
          <a:p>
            <a:r>
              <a:rPr lang="en-US" sz="2200" b="0" dirty="0"/>
              <a:t>If a student informs us of an incident, but chooses to not file a formal complaint, in most circumstances we cannot proceed.  </a:t>
            </a:r>
          </a:p>
          <a:p>
            <a:endParaRPr lang="en-US" sz="2200" b="0" dirty="0"/>
          </a:p>
          <a:p>
            <a:r>
              <a:rPr lang="en-US" sz="2200" b="0" dirty="0"/>
              <a:t>The Title IX Coordinator can sign a complaint and initiate an investigation.  However, we will only do that if there is a serious threat to the safety of the campus community.  We will not force a complaining party to engage in the process, except under extreme circumstances. </a:t>
            </a:r>
          </a:p>
          <a:p>
            <a:pPr marL="457200" lvl="1" indent="0">
              <a:buNone/>
            </a:pPr>
            <a:endParaRPr lang="en-US" sz="2000" dirty="0"/>
          </a:p>
        </p:txBody>
      </p:sp>
    </p:spTree>
    <p:extLst>
      <p:ext uri="{BB962C8B-B14F-4D97-AF65-F5344CB8AC3E}">
        <p14:creationId xmlns:p14="http://schemas.microsoft.com/office/powerpoint/2010/main" val="166916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A90855-014B-6BBC-B4ED-6DBDE0B2D10B}"/>
              </a:ext>
            </a:extLst>
          </p:cNvPr>
          <p:cNvSpPr>
            <a:spLocks noGrp="1"/>
          </p:cNvSpPr>
          <p:nvPr>
            <p:ph type="body" sz="quarter" idx="13"/>
          </p:nvPr>
        </p:nvSpPr>
        <p:spPr/>
        <p:txBody>
          <a:bodyPr/>
          <a:lstStyle/>
          <a:p>
            <a:endParaRPr lang="en-US" dirty="0"/>
          </a:p>
        </p:txBody>
      </p:sp>
      <p:sp>
        <p:nvSpPr>
          <p:cNvPr id="3" name="Title 2">
            <a:extLst>
              <a:ext uri="{FF2B5EF4-FFF2-40B4-BE49-F238E27FC236}">
                <a16:creationId xmlns:a16="http://schemas.microsoft.com/office/drawing/2014/main" id="{ACAF2517-0906-32BE-50D0-3FF0BFB35877}"/>
              </a:ext>
            </a:extLst>
          </p:cNvPr>
          <p:cNvSpPr>
            <a:spLocks noGrp="1"/>
          </p:cNvSpPr>
          <p:nvPr>
            <p:ph type="title"/>
          </p:nvPr>
        </p:nvSpPr>
        <p:spPr>
          <a:xfrm>
            <a:off x="505256" y="-332509"/>
            <a:ext cx="10972800" cy="1384802"/>
          </a:xfrm>
        </p:spPr>
        <p:txBody>
          <a:bodyPr>
            <a:normAutofit/>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Investigation Requirements </a:t>
            </a:r>
            <a:endParaRPr lang="en-US" sz="2800" dirty="0"/>
          </a:p>
        </p:txBody>
      </p:sp>
      <p:pic>
        <p:nvPicPr>
          <p:cNvPr id="5" name="Picture 4" descr="Timeline&#10;&#10;Description automatically generated">
            <a:extLst>
              <a:ext uri="{FF2B5EF4-FFF2-40B4-BE49-F238E27FC236}">
                <a16:creationId xmlns:a16="http://schemas.microsoft.com/office/drawing/2014/main" id="{F0E3BEFA-82D8-51F2-9045-C393E412FD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687" y="1171575"/>
            <a:ext cx="11096625" cy="4514850"/>
          </a:xfrm>
          <a:prstGeom prst="rect">
            <a:avLst/>
          </a:prstGeom>
        </p:spPr>
      </p:pic>
    </p:spTree>
    <p:extLst>
      <p:ext uri="{BB962C8B-B14F-4D97-AF65-F5344CB8AC3E}">
        <p14:creationId xmlns:p14="http://schemas.microsoft.com/office/powerpoint/2010/main" val="2430370610"/>
      </p:ext>
    </p:extLst>
  </p:cSld>
  <p:clrMapOvr>
    <a:masterClrMapping/>
  </p:clrMapOvr>
</p:sld>
</file>

<file path=ppt/theme/theme1.xml><?xml version="1.0" encoding="utf-8"?>
<a:theme xmlns:a="http://schemas.openxmlformats.org/drawingml/2006/main" name="Custom Desig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trip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keting—Powerpoint Template—ISU Blue" id="{5A34C4B3-0B31-EF4B-B220-DBD7741695AC}" vid="{A5D32232-37FB-EC4F-A2F8-0A77AB1F9A79}"/>
    </a:ext>
  </a:extLst>
</a:theme>
</file>

<file path=docProps/app.xml><?xml version="1.0" encoding="utf-8"?>
<Properties xmlns="http://schemas.openxmlformats.org/officeDocument/2006/extended-properties" xmlns:vt="http://schemas.openxmlformats.org/officeDocument/2006/docPropsVTypes">
  <TotalTime>15895</TotalTime>
  <Words>1507</Words>
  <Application>Microsoft Office PowerPoint</Application>
  <PresentationFormat>Widescreen</PresentationFormat>
  <Paragraphs>191</Paragraphs>
  <Slides>22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Arial</vt:lpstr>
      <vt:lpstr>Calibri</vt:lpstr>
      <vt:lpstr>Rockwell</vt:lpstr>
      <vt:lpstr>Tahoma</vt:lpstr>
      <vt:lpstr>Wingdings</vt:lpstr>
      <vt:lpstr>Custom Design</vt:lpstr>
      <vt:lpstr>Stripes</vt:lpstr>
      <vt:lpstr>Title IX </vt:lpstr>
      <vt:lpstr>Background of Title IX on Campus</vt:lpstr>
      <vt:lpstr>What is Title IX</vt:lpstr>
      <vt:lpstr>Conditions… Formal Title IX Complaint</vt:lpstr>
      <vt:lpstr>Mandatory Reporters</vt:lpstr>
      <vt:lpstr>When A Report is Received</vt:lpstr>
      <vt:lpstr>Supportive Measures</vt:lpstr>
      <vt:lpstr>Filing a Formal Complaint </vt:lpstr>
      <vt:lpstr>Investigation Requirements </vt:lpstr>
      <vt:lpstr>Title IX Procedure </vt:lpstr>
      <vt:lpstr>Basic Requirements of the Investigation</vt:lpstr>
      <vt:lpstr>Basic Requirements of the Investigation</vt:lpstr>
      <vt:lpstr>Alcohol: Investigative Challenges</vt:lpstr>
      <vt:lpstr>Get Detailed Information </vt:lpstr>
      <vt:lpstr>Get Detailed Information </vt:lpstr>
      <vt:lpstr>Gathering Evidence and Creating Investigative Report</vt:lpstr>
      <vt:lpstr>Investigative Report: Findings</vt:lpstr>
      <vt:lpstr>Preponderance of the Evidence</vt:lpstr>
      <vt:lpstr>CHALLENGES TO TITLE IX</vt:lpstr>
      <vt:lpstr>Challenges at Rose-Hulman</vt:lpstr>
      <vt:lpstr>Challenges at Rose-Hulman</vt:lpstr>
      <vt:lpstr>FINAL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Winter Career Fair</dc:title>
  <dc:creator>Simonson, Amy</dc:creator>
  <cp:lastModifiedBy>Loyd, Kristen</cp:lastModifiedBy>
  <cp:revision>76</cp:revision>
  <cp:lastPrinted>2021-03-10T18:53:26Z</cp:lastPrinted>
  <dcterms:created xsi:type="dcterms:W3CDTF">2021-02-16T16:33:00Z</dcterms:created>
  <dcterms:modified xsi:type="dcterms:W3CDTF">2023-08-21T19:29:46Z</dcterms:modified>
</cp:coreProperties>
</file>